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handoutMasterIdLst>
    <p:handoutMasterId r:id="rId26"/>
  </p:handoutMasterIdLst>
  <p:sldIdLst>
    <p:sldId id="256" r:id="rId5"/>
    <p:sldId id="289" r:id="rId6"/>
    <p:sldId id="284" r:id="rId7"/>
    <p:sldId id="263" r:id="rId8"/>
    <p:sldId id="264" r:id="rId9"/>
    <p:sldId id="285" r:id="rId10"/>
    <p:sldId id="273" r:id="rId11"/>
    <p:sldId id="281" r:id="rId12"/>
    <p:sldId id="279" r:id="rId13"/>
    <p:sldId id="286" r:id="rId14"/>
    <p:sldId id="265" r:id="rId15"/>
    <p:sldId id="266" r:id="rId16"/>
    <p:sldId id="288" r:id="rId17"/>
    <p:sldId id="287" r:id="rId18"/>
    <p:sldId id="294" r:id="rId19"/>
    <p:sldId id="292" r:id="rId20"/>
    <p:sldId id="295" r:id="rId21"/>
    <p:sldId id="293" r:id="rId22"/>
    <p:sldId id="283" r:id="rId23"/>
    <p:sldId id="262" r:id="rId24"/>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6285" autoAdjust="0"/>
  </p:normalViewPr>
  <p:slideViewPr>
    <p:cSldViewPr snapToGrid="0">
      <p:cViewPr>
        <p:scale>
          <a:sx n="75" d="100"/>
          <a:sy n="75" d="100"/>
        </p:scale>
        <p:origin x="792" y="2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3" d="100"/>
          <a:sy n="103" d="100"/>
        </p:scale>
        <p:origin x="461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7/3/2022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7/3/2022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8.xml"/><Relationship Id="rId7" Type="http://schemas.openxmlformats.org/officeDocument/2006/relationships/image" Target="../media/image3.sv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png"/><Relationship Id="rId5" Type="http://schemas.openxmlformats.org/officeDocument/2006/relationships/tags" Target="../tags/tag15.xml"/><Relationship Id="rId10" Type="http://schemas.openxmlformats.org/officeDocument/2006/relationships/image" Target="../media/image3.svg"/><Relationship Id="rId4" Type="http://schemas.openxmlformats.org/officeDocument/2006/relationships/tags" Target="../tags/tag14.xml"/><Relationship Id="rId9"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3052646980"/>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a:t>
            </a:r>
            <a:r>
              <a:rPr sz="800">
                <a:solidFill>
                  <a:schemeClr val="tx1">
                    <a:lumMod val="50000"/>
                    <a:lumOff val="50000"/>
                  </a:schemeClr>
                </a:solidFill>
              </a:rPr>
              <a:t>20</a:t>
            </a:r>
            <a:r>
              <a:rPr lang="en-US" sz="800">
                <a:solidFill>
                  <a:schemeClr val="tx1">
                    <a:lumMod val="50000"/>
                    <a:lumOff val="50000"/>
                  </a:schemeClr>
                </a:solidFill>
              </a:rPr>
              <a:t>22</a:t>
            </a:r>
            <a:r>
              <a:rPr sz="800">
                <a:solidFill>
                  <a:schemeClr val="tx1">
                    <a:lumMod val="50000"/>
                    <a:lumOff val="50000"/>
                  </a:schemeClr>
                </a:solidFill>
              </a:rPr>
              <a:t> </a:t>
            </a:r>
            <a:r>
              <a:rPr sz="800" dirty="0">
                <a:solidFill>
                  <a:schemeClr val="tx1">
                    <a:lumMod val="50000"/>
                    <a:lumOff val="50000"/>
                  </a:schemeClr>
                </a:solidFill>
              </a:rPr>
              <a:t>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Graphic 4">
            <a:extLst>
              <a:ext uri="{FF2B5EF4-FFF2-40B4-BE49-F238E27FC236}">
                <a16:creationId xmlns:a16="http://schemas.microsoft.com/office/drawing/2014/main" id="{8543610D-660E-4D8C-854F-37411EFBBBE2}"/>
              </a:ext>
            </a:extLst>
          </p:cNvPr>
          <p:cNvPicPr>
            <a:picLocks noChangeAspect="1"/>
          </p:cNvPicPr>
          <p:nvPr userDrawn="1">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0153577" y="347267"/>
            <a:ext cx="1829195" cy="584326"/>
          </a:xfrm>
          <a:prstGeom prst="rect">
            <a:avLst/>
          </a:prstGeom>
        </p:spPr>
      </p:pic>
      <p:pic>
        <p:nvPicPr>
          <p:cNvPr id="9" name="Picture 8" descr="Logo&#10;&#10;Description automatically generated">
            <a:extLst>
              <a:ext uri="{FF2B5EF4-FFF2-40B4-BE49-F238E27FC236}">
                <a16:creationId xmlns:a16="http://schemas.microsoft.com/office/drawing/2014/main" id="{880F14FF-2BEB-42FF-89E4-00CB98C4C75C}"/>
              </a:ext>
            </a:extLst>
          </p:cNvPr>
          <p:cNvPicPr>
            <a:picLocks noChangeAspect="1"/>
          </p:cNvPicPr>
          <p:nvPr userDrawn="1"/>
        </p:nvPicPr>
        <p:blipFill>
          <a:blip r:embed="rId8"/>
          <a:stretch>
            <a:fillRect/>
          </a:stretch>
        </p:blipFill>
        <p:spPr>
          <a:xfrm>
            <a:off x="209228" y="344036"/>
            <a:ext cx="1776329" cy="6902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81717"/>
            <a:ext cx="6333569"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dirty="0"/>
              <a:t>Click to </a:t>
            </a:r>
            <a:r>
              <a:rPr lang="en-US" dirty="0"/>
              <a:t>A</a:t>
            </a:r>
            <a:r>
              <a:rPr dirty="0"/>
              <a:t>dd Name and Title</a:t>
            </a:r>
          </a:p>
        </p:txBody>
      </p:sp>
      <p:sp>
        <p:nvSpPr>
          <p:cNvPr id="9" name="Text Placeholder 18"/>
          <p:cNvSpPr>
            <a:spLocks noGrp="1"/>
          </p:cNvSpPr>
          <p:nvPr>
            <p:ph type="body" sz="quarter" idx="11" hasCustomPrompt="1"/>
            <p:custDataLst>
              <p:tags r:id="rId3"/>
            </p:custDataLst>
          </p:nvPr>
        </p:nvSpPr>
        <p:spPr>
          <a:xfrm>
            <a:off x="456555" y="4724812"/>
            <a:ext cx="6333569" cy="396815"/>
          </a:xfrm>
        </p:spPr>
        <p:txBody>
          <a:bodyPr anchor="b">
            <a:normAutofit/>
          </a:bodyPr>
          <a:lstStyle>
            <a:lvl1pPr algn="l">
              <a:buNone/>
              <a:defRPr sz="2000">
                <a:solidFill>
                  <a:schemeClr val="tx1"/>
                </a:solidFill>
                <a:effectLst/>
              </a:defRPr>
            </a:lvl1pPr>
          </a:lstStyle>
          <a:p>
            <a:pPr lvl="0"/>
            <a:r>
              <a:rPr dirty="0"/>
              <a:t>Click to</a:t>
            </a:r>
            <a:r>
              <a:rPr lang="en-US" dirty="0"/>
              <a:t> Add a </a:t>
            </a:r>
            <a:r>
              <a:rPr dirty="0"/>
              <a:t>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normAutofit/>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dirty="0"/>
              <a:t>Click to </a:t>
            </a:r>
            <a:r>
              <a:rPr lang="en-US" dirty="0"/>
              <a:t>a</a:t>
            </a:r>
            <a:r>
              <a:rPr dirty="0"/>
              <a:t>dd a </a:t>
            </a:r>
            <a:r>
              <a:rPr lang="en-US" dirty="0"/>
              <a:t>s</a:t>
            </a:r>
            <a:r>
              <a:rPr dirty="0"/>
              <a:t>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rm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10153577" y="347267"/>
            <a:ext cx="1829195" cy="584326"/>
          </a:xfrm>
          <a:prstGeom prst="rect">
            <a:avLst/>
          </a:prstGeom>
        </p:spPr>
      </p:pic>
      <p:pic>
        <p:nvPicPr>
          <p:cNvPr id="3" name="Picture 2" descr="Logo&#10;&#10;Description automatically generated">
            <a:extLst>
              <a:ext uri="{FF2B5EF4-FFF2-40B4-BE49-F238E27FC236}">
                <a16:creationId xmlns:a16="http://schemas.microsoft.com/office/drawing/2014/main" id="{49C0E122-5DB0-4632-AEEF-4BD7CA055816}"/>
              </a:ext>
            </a:extLst>
          </p:cNvPr>
          <p:cNvPicPr>
            <a:picLocks noChangeAspect="1"/>
          </p:cNvPicPr>
          <p:nvPr userDrawn="1"/>
        </p:nvPicPr>
        <p:blipFill>
          <a:blip r:embed="rId11"/>
          <a:stretch>
            <a:fillRect/>
          </a:stretch>
        </p:blipFill>
        <p:spPr>
          <a:xfrm>
            <a:off x="209228" y="344036"/>
            <a:ext cx="1776329" cy="69022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rPr dirty="0"/>
              <a:t>Click to add Agenda</a:t>
            </a:r>
            <a:r>
              <a:rPr lang="en-US" dirty="0"/>
              <a:t> Title</a:t>
            </a:r>
            <a:endParaRPr dirty="0"/>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rPr dirty="0"/>
              <a:t>Agenda item</a:t>
            </a:r>
          </a:p>
          <a:p>
            <a:pPr lvl="1"/>
            <a:r>
              <a:rPr dirty="0"/>
              <a:t>Second level</a:t>
            </a:r>
          </a:p>
          <a:p>
            <a:pPr lvl="2"/>
            <a:r>
              <a:rPr dirty="0"/>
              <a:t>Third level</a:t>
            </a:r>
          </a:p>
          <a:p>
            <a:pPr lvl="3"/>
            <a:r>
              <a:rPr dirty="0"/>
              <a:t>Fourth level</a:t>
            </a:r>
          </a:p>
          <a:p>
            <a:pPr lvl="4"/>
            <a:r>
              <a:rPr dirty="0"/>
              <a:t>Fifth level</a:t>
            </a:r>
          </a:p>
          <a:p>
            <a:pPr lvl="5"/>
            <a:r>
              <a:rPr dirty="0"/>
              <a:t>Six</a:t>
            </a:r>
          </a:p>
          <a:p>
            <a:pPr lvl="6"/>
            <a:r>
              <a:rPr dirty="0"/>
              <a:t>Seven</a:t>
            </a:r>
          </a:p>
          <a:p>
            <a:pPr lvl="7"/>
            <a:r>
              <a:rPr dirty="0"/>
              <a:t>Eight</a:t>
            </a:r>
          </a:p>
          <a:p>
            <a:pPr lvl="8"/>
            <a:r>
              <a:rPr lang="en-US" dirty="0"/>
              <a:t>N</a:t>
            </a:r>
            <a:r>
              <a:rPr dirty="0"/>
              <a:t>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1617298"/>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2618620"/>
            <a:ext cx="10319339" cy="1202753"/>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dirty="0"/>
              <a:t>Click to </a:t>
            </a:r>
            <a:r>
              <a:rPr lang="en-US" dirty="0"/>
              <a:t>a</a:t>
            </a:r>
            <a:r>
              <a:rPr dirty="0"/>
              <a:t>dd a </a:t>
            </a:r>
            <a:r>
              <a:rPr lang="en-US" dirty="0"/>
              <a:t>s</a:t>
            </a:r>
            <a:r>
              <a:rPr dirty="0"/>
              <a:t>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r>
              <a:rPr lang="en-US" dirty="0"/>
              <a:t> </a:t>
            </a:r>
            <a:endParaRPr dirty="0"/>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t>
            </a:r>
            <a:r>
              <a:rPr lang="en-US" dirty="0"/>
              <a:t>a</a:t>
            </a:r>
            <a:r>
              <a:rPr dirty="0"/>
              <a:t>dd a </a:t>
            </a:r>
            <a:r>
              <a:rPr lang="en-US" dirty="0"/>
              <a:t>s</a:t>
            </a:r>
            <a:r>
              <a:rPr dirty="0"/>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77524137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Autofit/>
          </a:bodyPr>
          <a:lstStyle/>
          <a:p>
            <a:r>
              <a:rPr lang="en-US" altLang="zh-TW"/>
              <a:t>Click to edit Master title style</a:t>
            </a:r>
            <a:endParaRPr dirty="0"/>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22</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76" r:id="rId1"/>
    <p:sldLayoutId id="2147483660" r:id="rId2"/>
    <p:sldLayoutId id="2147483662" r:id="rId3"/>
    <p:sldLayoutId id="2147483651" r:id="rId4"/>
    <p:sldLayoutId id="2147483675" r:id="rId5"/>
    <p:sldLayoutId id="2147483677" r:id="rId6"/>
    <p:sldLayoutId id="2147483661" r:id="rId7"/>
    <p:sldLayoutId id="2147483678" r:id="rId8"/>
    <p:sldLayoutId id="2147483681" r:id="rId9"/>
    <p:sldLayoutId id="2147483679" r:id="rId10"/>
    <p:sldLayoutId id="2147483680" r:id="rId11"/>
    <p:sldLayoutId id="2147483663" r:id="rId12"/>
    <p:sldLayoutId id="2147483669" r:id="rId13"/>
    <p:sldLayoutId id="2147483655" r:id="rId14"/>
    <p:sldLayoutId id="2147483671" r:id="rId15"/>
    <p:sldLayoutId id="2147483672"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17.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2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6.png"/><Relationship Id="rId5" Type="http://schemas.openxmlformats.org/officeDocument/2006/relationships/slideLayout" Target="../slideLayouts/slideLayout8.xml"/><Relationship Id="rId4" Type="http://schemas.openxmlformats.org/officeDocument/2006/relationships/video" Target="../media/media2.mov"/></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F2502F0-3179-49A6-8E1F-BE74FBC770CD}"/>
              </a:ext>
            </a:extLst>
          </p:cNvPr>
          <p:cNvSpPr txBox="1">
            <a:spLocks/>
          </p:cNvSpPr>
          <p:nvPr/>
        </p:nvSpPr>
        <p:spPr>
          <a:xfrm>
            <a:off x="609097" y="4122542"/>
            <a:ext cx="8251123" cy="731520"/>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2200" dirty="0"/>
              <a:t>報告人</a:t>
            </a:r>
            <a:r>
              <a:rPr lang="en-US" altLang="zh-TW" sz="2200" dirty="0"/>
              <a:t>- </a:t>
            </a:r>
            <a:r>
              <a:rPr lang="zh-TW" altLang="en-US" sz="2200" dirty="0"/>
              <a:t>交清小徑</a:t>
            </a:r>
            <a:r>
              <a:rPr lang="en-US" altLang="zh-TW" sz="2200" dirty="0"/>
              <a:t>LA</a:t>
            </a:r>
            <a:r>
              <a:rPr lang="zh-TW" altLang="en-US" sz="2200" dirty="0"/>
              <a:t> 沈俊宇、蔡雅婷、劉承昀、黃聖偉</a:t>
            </a:r>
            <a:endParaRPr lang="en-US" sz="2200" dirty="0"/>
          </a:p>
        </p:txBody>
      </p:sp>
      <p:sp>
        <p:nvSpPr>
          <p:cNvPr id="16" name="Text Placeholder 2">
            <a:extLst>
              <a:ext uri="{FF2B5EF4-FFF2-40B4-BE49-F238E27FC236}">
                <a16:creationId xmlns:a16="http://schemas.microsoft.com/office/drawing/2014/main" id="{F1DB5199-FF1D-4EFA-BC19-0F17299805D4}"/>
              </a:ext>
            </a:extLst>
          </p:cNvPr>
          <p:cNvSpPr>
            <a:spLocks noGrp="1"/>
          </p:cNvSpPr>
          <p:nvPr>
            <p:ph type="body" sz="quarter" idx="11"/>
          </p:nvPr>
        </p:nvSpPr>
        <p:spPr>
          <a:xfrm>
            <a:off x="608955" y="4854062"/>
            <a:ext cx="5525117" cy="396815"/>
          </a:xfrm>
        </p:spPr>
        <p:txBody>
          <a:bodyPr/>
          <a:lstStyle/>
          <a:p>
            <a:r>
              <a:rPr lang="en-US" dirty="0"/>
              <a:t>2022/0</a:t>
            </a:r>
            <a:r>
              <a:rPr lang="en-US" altLang="zh-TW" dirty="0"/>
              <a:t>7</a:t>
            </a:r>
            <a:r>
              <a:rPr lang="en-US" dirty="0"/>
              <a:t>/</a:t>
            </a:r>
            <a:r>
              <a:rPr lang="en-US" altLang="zh-TW" dirty="0"/>
              <a:t>03</a:t>
            </a:r>
            <a:endParaRPr lang="en-US" dirty="0"/>
          </a:p>
        </p:txBody>
      </p:sp>
      <p:sp>
        <p:nvSpPr>
          <p:cNvPr id="17" name="Subtitle 3">
            <a:extLst>
              <a:ext uri="{FF2B5EF4-FFF2-40B4-BE49-F238E27FC236}">
                <a16:creationId xmlns:a16="http://schemas.microsoft.com/office/drawing/2014/main" id="{E9B55988-F467-4C5F-B83C-A73B4A16B15B}"/>
              </a:ext>
            </a:extLst>
          </p:cNvPr>
          <p:cNvSpPr txBox="1">
            <a:spLocks/>
          </p:cNvSpPr>
          <p:nvPr/>
        </p:nvSpPr>
        <p:spPr>
          <a:xfrm>
            <a:off x="608956" y="3134884"/>
            <a:ext cx="11278565" cy="9906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800" b="0" kern="1200">
                <a:solidFill>
                  <a:schemeClr val="tx1"/>
                </a:solidFill>
                <a:effectLst/>
                <a:latin typeface="+mn-lt"/>
                <a:ea typeface="+mn-ea"/>
                <a:cs typeface="+mn-cs"/>
              </a:defRPr>
            </a:lvl1pPr>
            <a:lvl2pPr marL="45720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1"/>
              </a:buClr>
              <a:buFont typeface="Arial" panose="020B0604020202020204"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9pPr>
          </a:lstStyle>
          <a:p>
            <a:r>
              <a:rPr lang="zh-TW" altLang="en-US" b="1" dirty="0">
                <a:solidFill>
                  <a:srgbClr val="942093"/>
                </a:solidFill>
                <a:latin typeface="Calibri" panose="020F0502020204030204" pitchFamily="34" charset="0"/>
              </a:rPr>
              <a:t>嘿！你怎不戴口罩？ </a:t>
            </a:r>
            <a:r>
              <a:rPr lang="en-US" altLang="zh-TW" dirty="0"/>
              <a:t>-</a:t>
            </a:r>
            <a:r>
              <a:rPr lang="zh-TW" altLang="en-US" b="1" dirty="0">
                <a:solidFill>
                  <a:srgbClr val="942093"/>
                </a:solidFill>
                <a:latin typeface="Calibri" panose="020F0502020204030204" pitchFamily="34" charset="0"/>
              </a:rPr>
              <a:t>口罩監督機器人</a:t>
            </a:r>
            <a:endParaRPr lang="en-US" dirty="0"/>
          </a:p>
        </p:txBody>
      </p:sp>
      <p:sp>
        <p:nvSpPr>
          <p:cNvPr id="18" name="Title 4">
            <a:extLst>
              <a:ext uri="{FF2B5EF4-FFF2-40B4-BE49-F238E27FC236}">
                <a16:creationId xmlns:a16="http://schemas.microsoft.com/office/drawing/2014/main" id="{4EFAE123-17C3-4F45-A346-9506CAC8A4F2}"/>
              </a:ext>
            </a:extLst>
          </p:cNvPr>
          <p:cNvSpPr txBox="1">
            <a:spLocks/>
          </p:cNvSpPr>
          <p:nvPr/>
        </p:nvSpPr>
        <p:spPr>
          <a:xfrm>
            <a:off x="608955" y="1299794"/>
            <a:ext cx="11278567" cy="18288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0" kern="1200">
                <a:solidFill>
                  <a:schemeClr val="accent1"/>
                </a:solidFill>
                <a:effectLst/>
                <a:latin typeface="+mj-lt"/>
                <a:ea typeface="+mj-ea"/>
                <a:cs typeface="+mj-cs"/>
              </a:defRPr>
            </a:lvl1pPr>
          </a:lstStyle>
          <a:p>
            <a:pPr>
              <a:lnSpc>
                <a:spcPts val="4600"/>
              </a:lnSpc>
              <a:spcBef>
                <a:spcPts val="600"/>
              </a:spcBef>
              <a:spcAft>
                <a:spcPts val="600"/>
              </a:spcAft>
            </a:pPr>
            <a:r>
              <a:rPr lang="en-US" altLang="zh-TW" b="1" dirty="0"/>
              <a:t>2022 Synopsys ARC </a:t>
            </a:r>
            <a:r>
              <a:rPr lang="zh-TW" altLang="en-US" b="1" dirty="0"/>
              <a:t>盃 </a:t>
            </a:r>
            <a:r>
              <a:rPr lang="en-US" altLang="zh-TW" b="1" dirty="0" err="1"/>
              <a:t>AIoT</a:t>
            </a:r>
            <a:r>
              <a:rPr lang="en-US" altLang="zh-TW" b="1" dirty="0"/>
              <a:t> </a:t>
            </a:r>
            <a:r>
              <a:rPr lang="zh-TW" altLang="en-US" b="1" dirty="0"/>
              <a:t>設計應用競賽</a:t>
            </a:r>
            <a:br>
              <a:rPr lang="en-US" altLang="zh-TW" b="1" dirty="0"/>
            </a:br>
            <a:r>
              <a:rPr lang="zh-TW" altLang="en-US" b="1" dirty="0"/>
              <a:t>決賽作品</a:t>
            </a:r>
            <a:endParaRPr lang="en-US" b="1" dirty="0"/>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2">
                    <a:lumMod val="75000"/>
                  </a:schemeClr>
                </a:solidFill>
              </a:rPr>
              <a:t>作品概述</a:t>
            </a:r>
          </a:p>
          <a:p>
            <a:r>
              <a:rPr lang="zh-TW" altLang="en-US" b="1" dirty="0">
                <a:solidFill>
                  <a:schemeClr val="bg1">
                    <a:lumMod val="75000"/>
                  </a:schemeClr>
                </a:solidFill>
              </a:rPr>
              <a:t>難點與創新</a:t>
            </a:r>
          </a:p>
          <a:p>
            <a:r>
              <a:rPr lang="zh-TW" altLang="en-US" b="1" dirty="0"/>
              <a:t>設計與實現</a:t>
            </a:r>
            <a:endParaRPr lang="en-US" altLang="zh-TW" b="1" dirty="0"/>
          </a:p>
          <a:p>
            <a:r>
              <a:rPr lang="zh-TW" altLang="en-US" b="1" dirty="0">
                <a:solidFill>
                  <a:schemeClr val="bg2">
                    <a:lumMod val="75000"/>
                  </a:schemeClr>
                </a:solidFill>
              </a:rPr>
              <a:t>作品進度</a:t>
            </a:r>
            <a:endParaRPr lang="en-US" altLang="zh-TW" b="1" dirty="0">
              <a:solidFill>
                <a:schemeClr val="bg2">
                  <a:lumMod val="75000"/>
                </a:schemeClr>
              </a:solidFill>
            </a:endParaRPr>
          </a:p>
          <a:p>
            <a:r>
              <a:rPr lang="zh-TW" altLang="en-US" b="1" dirty="0">
                <a:solidFill>
                  <a:schemeClr val="bg2">
                    <a:lumMod val="75000"/>
                  </a:schemeClr>
                </a:solidFill>
              </a:rPr>
              <a:t>測試結果</a:t>
            </a:r>
            <a:endParaRPr lang="en-US" altLang="zh-TW" b="1" dirty="0">
              <a:solidFill>
                <a:schemeClr val="bg2">
                  <a:lumMod val="75000"/>
                </a:schemeClr>
              </a:solidFill>
            </a:endParaRPr>
          </a:p>
          <a:p>
            <a:r>
              <a:rPr lang="zh-TW" altLang="en-US" b="1" dirty="0">
                <a:solidFill>
                  <a:schemeClr val="bg2">
                    <a:lumMod val="75000"/>
                  </a:schemeClr>
                </a:solidFill>
              </a:rPr>
              <a:t>總結展望</a:t>
            </a:r>
          </a:p>
          <a:p>
            <a:endParaRPr lang="zh-TW" altLang="en-US" b="1" dirty="0">
              <a:solidFill>
                <a:schemeClr val="bg2">
                  <a:lumMod val="75000"/>
                </a:schemeClr>
              </a:solidFill>
            </a:endParaRPr>
          </a:p>
        </p:txBody>
      </p:sp>
    </p:spTree>
    <p:custDataLst>
      <p:tags r:id="rId1"/>
    </p:custDataLst>
    <p:extLst>
      <p:ext uri="{BB962C8B-B14F-4D97-AF65-F5344CB8AC3E}">
        <p14:creationId xmlns:p14="http://schemas.microsoft.com/office/powerpoint/2010/main" val="220697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0CED92E-2528-281F-2CF7-BB608B7B085C}"/>
              </a:ext>
            </a:extLst>
          </p:cNvPr>
          <p:cNvSpPr>
            <a:spLocks noGrp="1"/>
          </p:cNvSpPr>
          <p:nvPr>
            <p:ph type="title"/>
          </p:nvPr>
        </p:nvSpPr>
        <p:spPr/>
        <p:txBody>
          <a:bodyPr/>
          <a:lstStyle/>
          <a:p>
            <a:r>
              <a:rPr kumimoji="1" lang="zh-TW" altLang="en-US" dirty="0"/>
              <a:t>設計與實現</a:t>
            </a:r>
            <a:r>
              <a:rPr kumimoji="1" lang="en-US" altLang="zh-TW" dirty="0"/>
              <a:t>-</a:t>
            </a:r>
            <a:r>
              <a:rPr kumimoji="1" lang="zh-TW" altLang="en-US" dirty="0"/>
              <a:t>概述</a:t>
            </a:r>
          </a:p>
        </p:txBody>
      </p:sp>
      <p:sp>
        <p:nvSpPr>
          <p:cNvPr id="4" name="文字方塊 3">
            <a:extLst>
              <a:ext uri="{FF2B5EF4-FFF2-40B4-BE49-F238E27FC236}">
                <a16:creationId xmlns:a16="http://schemas.microsoft.com/office/drawing/2014/main" id="{CA7C4671-7CB0-A963-9A03-7DAC28DEC234}"/>
              </a:ext>
            </a:extLst>
          </p:cNvPr>
          <p:cNvSpPr txBox="1"/>
          <p:nvPr/>
        </p:nvSpPr>
        <p:spPr>
          <a:xfrm>
            <a:off x="7291370" y="3707947"/>
            <a:ext cx="4310604" cy="707886"/>
          </a:xfrm>
          <a:prstGeom prst="rect">
            <a:avLst/>
          </a:prstGeom>
          <a:noFill/>
        </p:spPr>
        <p:txBody>
          <a:bodyPr wrap="none" rtlCol="0">
            <a:spAutoFit/>
          </a:bodyPr>
          <a:lstStyle/>
          <a:p>
            <a:r>
              <a:rPr lang="zh-TW" altLang="en-US" sz="2000" dirty="0">
                <a:latin typeface="微軟正黑體 Light" panose="020B0304030504040204" pitchFamily="34" charset="-120"/>
                <a:ea typeface="微軟正黑體 Light" panose="020B0304030504040204" pitchFamily="34" charset="-120"/>
              </a:rPr>
              <a:t>以</a:t>
            </a:r>
            <a:r>
              <a:rPr lang="en-US" altLang="zh-TW" sz="2000" dirty="0">
                <a:latin typeface="微軟正黑體 Light" panose="020B0304030504040204" pitchFamily="34" charset="-120"/>
                <a:ea typeface="微軟正黑體 Light" panose="020B0304030504040204" pitchFamily="34" charset="-120"/>
              </a:rPr>
              <a:t>serial</a:t>
            </a:r>
            <a:r>
              <a:rPr lang="zh-TW" altLang="en-US" sz="2000" dirty="0">
                <a:latin typeface="微軟正黑體 Light" panose="020B0304030504040204" pitchFamily="34" charset="-120"/>
                <a:ea typeface="微軟正黑體 Light" panose="020B0304030504040204" pitchFamily="34" charset="-120"/>
              </a:rPr>
              <a:t>溝通</a:t>
            </a:r>
            <a:endParaRPr lang="en-US" altLang="zh-TW" sz="2000" dirty="0">
              <a:latin typeface="微軟正黑體 Light" panose="020B0304030504040204" pitchFamily="34" charset="-120"/>
              <a:ea typeface="微軟正黑體 Light" panose="020B0304030504040204" pitchFamily="34" charset="-120"/>
            </a:endParaRPr>
          </a:p>
          <a:p>
            <a:r>
              <a:rPr lang="zh-TW" altLang="en-US" sz="2000" dirty="0">
                <a:latin typeface="微軟正黑體 Light" panose="020B0304030504040204" pitchFamily="34" charset="-120"/>
                <a:ea typeface="微軟正黑體 Light" panose="020B0304030504040204" pitchFamily="34" charset="-120"/>
              </a:rPr>
              <a:t>將</a:t>
            </a:r>
            <a:r>
              <a:rPr lang="en-US" altLang="zh-TW" sz="2000" dirty="0">
                <a:latin typeface="微軟正黑體 Light" panose="020B0304030504040204" pitchFamily="34" charset="-120"/>
                <a:ea typeface="微軟正黑體 Light" panose="020B0304030504040204" pitchFamily="34" charset="-120"/>
              </a:rPr>
              <a:t>bounding box</a:t>
            </a:r>
            <a:r>
              <a:rPr lang="zh-TW" altLang="en-US" sz="2000" dirty="0">
                <a:latin typeface="微軟正黑體 Light" panose="020B0304030504040204" pitchFamily="34" charset="-120"/>
                <a:ea typeface="微軟正黑體 Light" panose="020B0304030504040204" pitchFamily="34" charset="-120"/>
              </a:rPr>
              <a:t>與辨識結果傳給</a:t>
            </a:r>
            <a:r>
              <a:rPr lang="en-US" altLang="zh-TW" sz="2000" dirty="0">
                <a:latin typeface="微軟正黑體 Light" panose="020B0304030504040204" pitchFamily="34" charset="-120"/>
                <a:ea typeface="微軟正黑體 Light" panose="020B0304030504040204" pitchFamily="34" charset="-120"/>
              </a:rPr>
              <a:t>RPi</a:t>
            </a:r>
          </a:p>
        </p:txBody>
      </p:sp>
      <p:sp>
        <p:nvSpPr>
          <p:cNvPr id="5" name="矩形 4">
            <a:extLst>
              <a:ext uri="{FF2B5EF4-FFF2-40B4-BE49-F238E27FC236}">
                <a16:creationId xmlns:a16="http://schemas.microsoft.com/office/drawing/2014/main" id="{C279CD4C-2124-FF20-1859-3FCD0CBD42B6}"/>
              </a:ext>
            </a:extLst>
          </p:cNvPr>
          <p:cNvSpPr/>
          <p:nvPr/>
        </p:nvSpPr>
        <p:spPr>
          <a:xfrm>
            <a:off x="765033" y="1827635"/>
            <a:ext cx="3418534" cy="17539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70604D41-D5AE-9C55-CEF7-04CB489F6C79}"/>
              </a:ext>
            </a:extLst>
          </p:cNvPr>
          <p:cNvSpPr txBox="1"/>
          <p:nvPr/>
        </p:nvSpPr>
        <p:spPr>
          <a:xfrm>
            <a:off x="971340" y="1943042"/>
            <a:ext cx="3057247" cy="1384995"/>
          </a:xfrm>
          <a:prstGeom prst="rect">
            <a:avLst/>
          </a:prstGeom>
          <a:noFill/>
        </p:spPr>
        <p:txBody>
          <a:bodyPr wrap="none" rtlCol="0">
            <a:spAutoFit/>
          </a:bodyPr>
          <a:lstStyle/>
          <a:p>
            <a:r>
              <a:rPr lang="zh-TW" altLang="en-US" sz="2800" b="1" dirty="0">
                <a:solidFill>
                  <a:schemeClr val="bg1"/>
                </a:solidFill>
                <a:latin typeface="微軟正黑體 Light" panose="020B0304030504040204" pitchFamily="34" charset="-120"/>
                <a:ea typeface="微軟正黑體 Light" panose="020B0304030504040204" pitchFamily="34" charset="-120"/>
              </a:rPr>
              <a:t>口罩炮塔：</a:t>
            </a:r>
            <a:endParaRPr lang="en-US" altLang="zh-TW" sz="2800" b="1" dirty="0">
              <a:solidFill>
                <a:schemeClr val="bg1"/>
              </a:solidFill>
              <a:latin typeface="微軟正黑體 Light" panose="020B0304030504040204" pitchFamily="34" charset="-120"/>
              <a:ea typeface="微軟正黑體 Light" panose="020B0304030504040204" pitchFamily="34" charset="-120"/>
            </a:endParaRPr>
          </a:p>
          <a:p>
            <a:r>
              <a:rPr lang="zh-TW" altLang="en-US" sz="2800" b="1" dirty="0">
                <a:solidFill>
                  <a:schemeClr val="bg1"/>
                </a:solidFill>
                <a:latin typeface="微軟正黑體 Light" panose="020B0304030504040204" pitchFamily="34" charset="-120"/>
                <a:ea typeface="微軟正黑體 Light" panose="020B0304030504040204" pitchFamily="34" charset="-120"/>
              </a:rPr>
              <a:t>遙控砲塔方位仰角</a:t>
            </a:r>
            <a:endParaRPr lang="en-US" altLang="zh-TW" sz="2800" b="1" dirty="0">
              <a:solidFill>
                <a:schemeClr val="bg1"/>
              </a:solidFill>
              <a:latin typeface="微軟正黑體 Light" panose="020B0304030504040204" pitchFamily="34" charset="-120"/>
              <a:ea typeface="微軟正黑體 Light" panose="020B0304030504040204" pitchFamily="34" charset="-120"/>
            </a:endParaRPr>
          </a:p>
          <a:p>
            <a:r>
              <a:rPr lang="zh-TW" altLang="en-US" sz="2800" b="1" dirty="0">
                <a:solidFill>
                  <a:schemeClr val="bg1"/>
                </a:solidFill>
                <a:latin typeface="微軟正黑體 Light" panose="020B0304030504040204" pitchFamily="34" charset="-120"/>
                <a:ea typeface="微軟正黑體 Light" panose="020B0304030504040204" pitchFamily="34" charset="-120"/>
              </a:rPr>
              <a:t>遙控底盤</a:t>
            </a:r>
            <a:endParaRPr lang="en-US" altLang="zh-TW" sz="2800" b="1" dirty="0">
              <a:solidFill>
                <a:schemeClr val="bg1"/>
              </a:solidFill>
              <a:latin typeface="微軟正黑體 Light" panose="020B0304030504040204" pitchFamily="34" charset="-120"/>
              <a:ea typeface="微軟正黑體 Light" panose="020B0304030504040204" pitchFamily="34" charset="-120"/>
            </a:endParaRPr>
          </a:p>
        </p:txBody>
      </p:sp>
      <p:sp>
        <p:nvSpPr>
          <p:cNvPr id="7" name="矩形 6">
            <a:extLst>
              <a:ext uri="{FF2B5EF4-FFF2-40B4-BE49-F238E27FC236}">
                <a16:creationId xmlns:a16="http://schemas.microsoft.com/office/drawing/2014/main" id="{483C1474-5BA2-BC1E-63DC-5C6DF8C78987}"/>
              </a:ext>
            </a:extLst>
          </p:cNvPr>
          <p:cNvSpPr/>
          <p:nvPr/>
        </p:nvSpPr>
        <p:spPr>
          <a:xfrm>
            <a:off x="767452" y="4543145"/>
            <a:ext cx="3416115" cy="167286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75F1411E-D1AF-A652-AA47-D3F787D7057D}"/>
              </a:ext>
            </a:extLst>
          </p:cNvPr>
          <p:cNvSpPr txBox="1"/>
          <p:nvPr/>
        </p:nvSpPr>
        <p:spPr>
          <a:xfrm>
            <a:off x="1025210" y="4870651"/>
            <a:ext cx="3452766" cy="830997"/>
          </a:xfrm>
          <a:prstGeom prst="rect">
            <a:avLst/>
          </a:prstGeom>
          <a:noFill/>
        </p:spPr>
        <p:txBody>
          <a:bodyPr wrap="square" rtlCol="0">
            <a:spAutoFit/>
          </a:bodyPr>
          <a:lstStyle/>
          <a:p>
            <a:r>
              <a:rPr lang="zh-TW" altLang="en-US" sz="2400" b="1" dirty="0">
                <a:solidFill>
                  <a:schemeClr val="bg1"/>
                </a:solidFill>
                <a:latin typeface="微軟正黑體 Light" panose="020B0304030504040204" pitchFamily="34" charset="-120"/>
                <a:ea typeface="微軟正黑體 Light" panose="020B0304030504040204" pitchFamily="34" charset="-120"/>
              </a:rPr>
              <a:t>透過電腦遠端控制：</a:t>
            </a:r>
            <a:endParaRPr lang="en-US" altLang="zh-TW" sz="2400" b="1" dirty="0">
              <a:solidFill>
                <a:schemeClr val="bg1"/>
              </a:solidFill>
              <a:latin typeface="微軟正黑體 Light" panose="020B0304030504040204" pitchFamily="34" charset="-120"/>
              <a:ea typeface="微軟正黑體 Light" panose="020B0304030504040204" pitchFamily="34" charset="-120"/>
            </a:endParaRPr>
          </a:p>
          <a:p>
            <a:r>
              <a:rPr lang="en" altLang="zh-TW" sz="2400" b="1" dirty="0">
                <a:solidFill>
                  <a:schemeClr val="bg1"/>
                </a:solidFill>
              </a:rPr>
              <a:t>ARC EM9D</a:t>
            </a:r>
            <a:r>
              <a:rPr lang="zh-TW" altLang="en-US" sz="2400" b="1" dirty="0">
                <a:solidFill>
                  <a:schemeClr val="bg1"/>
                </a:solidFill>
                <a:latin typeface="Heiti SC Medium" pitchFamily="2" charset="-128"/>
                <a:ea typeface="Heiti SC Medium" pitchFamily="2" charset="-128"/>
              </a:rPr>
              <a:t>開發版</a:t>
            </a:r>
          </a:p>
        </p:txBody>
      </p:sp>
      <p:sp>
        <p:nvSpPr>
          <p:cNvPr id="9" name="矩形 8">
            <a:extLst>
              <a:ext uri="{FF2B5EF4-FFF2-40B4-BE49-F238E27FC236}">
                <a16:creationId xmlns:a16="http://schemas.microsoft.com/office/drawing/2014/main" id="{83DB2284-437B-6F51-F390-9D768FEC3A57}"/>
              </a:ext>
            </a:extLst>
          </p:cNvPr>
          <p:cNvSpPr/>
          <p:nvPr/>
        </p:nvSpPr>
        <p:spPr>
          <a:xfrm>
            <a:off x="6549742" y="1827635"/>
            <a:ext cx="4716097" cy="17539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B4D8DBF-0E02-98B4-CD33-7B34FA2F7600}"/>
              </a:ext>
            </a:extLst>
          </p:cNvPr>
          <p:cNvSpPr/>
          <p:nvPr/>
        </p:nvSpPr>
        <p:spPr>
          <a:xfrm>
            <a:off x="6549742" y="4543147"/>
            <a:ext cx="4774073" cy="16728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E4E08678-92BE-8723-25F3-92D0B3DE51CD}"/>
              </a:ext>
            </a:extLst>
          </p:cNvPr>
          <p:cNvSpPr/>
          <p:nvPr/>
        </p:nvSpPr>
        <p:spPr>
          <a:xfrm>
            <a:off x="6625327" y="1997298"/>
            <a:ext cx="4774073" cy="1384995"/>
          </a:xfrm>
          <a:prstGeom prst="rect">
            <a:avLst/>
          </a:prstGeom>
        </p:spPr>
        <p:txBody>
          <a:bodyPr wrap="square">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在</a:t>
            </a:r>
            <a:r>
              <a:rPr lang="en" altLang="zh-TW" sz="2800" b="1" dirty="0">
                <a:solidFill>
                  <a:schemeClr val="bg1"/>
                </a:solidFill>
              </a:rPr>
              <a:t>ARC EM9D</a:t>
            </a:r>
            <a:r>
              <a:rPr lang="zh-TW" altLang="en-US" sz="2800" b="1" dirty="0">
                <a:solidFill>
                  <a:schemeClr val="bg1"/>
                </a:solidFill>
                <a:latin typeface="Heiti SC Medium" pitchFamily="2" charset="-128"/>
                <a:ea typeface="Heiti SC Medium" pitchFamily="2" charset="-128"/>
              </a:rPr>
              <a:t>開發版上</a:t>
            </a:r>
          </a:p>
          <a:p>
            <a:r>
              <a:rPr lang="zh-TW" altLang="en-US" sz="2800" b="1" dirty="0">
                <a:solidFill>
                  <a:schemeClr val="bg1"/>
                </a:solidFill>
                <a:latin typeface="微軟正黑體" panose="020B0604030504040204" pitchFamily="34" charset="-120"/>
                <a:ea typeface="微軟正黑體" panose="020B0604030504040204" pitchFamily="34" charset="-120"/>
              </a:rPr>
              <a:t>用開發版上的相機與</a:t>
            </a:r>
            <a:r>
              <a:rPr lang="en-US" altLang="zh-TW" sz="2800" b="1" dirty="0">
                <a:solidFill>
                  <a:schemeClr val="bg1"/>
                </a:solidFill>
                <a:latin typeface="微軟正黑體" panose="020B0604030504040204" pitchFamily="34" charset="-120"/>
                <a:ea typeface="微軟正黑體" panose="020B0604030504040204" pitchFamily="34" charset="-120"/>
              </a:rPr>
              <a:t>Yolo v3</a:t>
            </a:r>
            <a:r>
              <a:rPr lang="zh-TW" altLang="en-US" sz="2800" b="1" dirty="0">
                <a:solidFill>
                  <a:schemeClr val="bg1"/>
                </a:solidFill>
                <a:latin typeface="微軟正黑體" panose="020B0604030504040204" pitchFamily="34" charset="-120"/>
                <a:ea typeface="微軟正黑體" panose="020B0604030504040204" pitchFamily="34" charset="-120"/>
              </a:rPr>
              <a:t>進行人臉辨識及口罩偵測</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A7F77BF-6BBB-8129-C8C2-95F8D15CFF69}"/>
              </a:ext>
            </a:extLst>
          </p:cNvPr>
          <p:cNvSpPr/>
          <p:nvPr/>
        </p:nvSpPr>
        <p:spPr>
          <a:xfrm>
            <a:off x="6962193" y="5148748"/>
            <a:ext cx="4361622" cy="461665"/>
          </a:xfrm>
          <a:prstGeom prst="rect">
            <a:avLst/>
          </a:prstGeom>
        </p:spPr>
        <p:txBody>
          <a:bodyPr wrap="squar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在</a:t>
            </a:r>
            <a:r>
              <a:rPr lang="en-US" altLang="zh-TW" sz="2400" b="1" dirty="0">
                <a:solidFill>
                  <a:schemeClr val="bg1"/>
                </a:solidFill>
                <a:latin typeface="微軟正黑體" panose="020B0604030504040204" pitchFamily="34" charset="-120"/>
                <a:ea typeface="微軟正黑體" panose="020B0604030504040204" pitchFamily="34" charset="-120"/>
              </a:rPr>
              <a:t>RPi</a:t>
            </a:r>
            <a:r>
              <a:rPr lang="zh-TW" altLang="en-US" sz="2400" b="1" dirty="0">
                <a:solidFill>
                  <a:schemeClr val="bg1"/>
                </a:solidFill>
                <a:latin typeface="微軟正黑體" panose="020B0604030504040204" pitchFamily="34" charset="-120"/>
                <a:ea typeface="微軟正黑體" panose="020B0604030504040204" pitchFamily="34" charset="-120"/>
              </a:rPr>
              <a:t>上運行</a:t>
            </a:r>
            <a:r>
              <a:rPr lang="en-US" altLang="zh-TW" sz="2400" b="1" dirty="0">
                <a:solidFill>
                  <a:schemeClr val="bg1"/>
                </a:solidFill>
                <a:latin typeface="微軟正黑體" panose="020B0604030504040204" pitchFamily="34" charset="-120"/>
                <a:ea typeface="微軟正黑體" panose="020B0604030504040204" pitchFamily="34" charset="-120"/>
              </a:rPr>
              <a:t>ROS</a:t>
            </a:r>
            <a:r>
              <a:rPr lang="zh-TW" altLang="en-US" sz="2400" b="1" dirty="0">
                <a:solidFill>
                  <a:schemeClr val="bg1"/>
                </a:solidFill>
                <a:latin typeface="微軟正黑體" panose="020B0604030504040204" pitchFamily="34" charset="-120"/>
                <a:ea typeface="微軟正黑體" panose="020B0604030504040204" pitchFamily="34" charset="-120"/>
              </a:rPr>
              <a:t>與電腦溝通</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pic>
        <p:nvPicPr>
          <p:cNvPr id="13" name="Picture 2" descr="「python」的圖片搜尋結果">
            <a:extLst>
              <a:ext uri="{FF2B5EF4-FFF2-40B4-BE49-F238E27FC236}">
                <a16:creationId xmlns:a16="http://schemas.microsoft.com/office/drawing/2014/main" id="{960EBF69-0685-A30B-72E4-45EDEC25A47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6667" b="85119" l="31000" r="68667">
                        <a14:foregroundMark x1="42667" y1="26786" x2="42000" y2="41667"/>
                        <a14:foregroundMark x1="54667" y1="72619" x2="56333" y2="62500"/>
                        <a14:foregroundMark x1="57000" y1="72619" x2="59000" y2="61310"/>
                        <a14:foregroundMark x1="55000" y1="57738" x2="65333" y2="51786"/>
                        <a14:foregroundMark x1="47000" y1="72619" x2="47667" y2="60714"/>
                        <a14:foregroundMark x1="53333" y1="78571" x2="56333" y2="75000"/>
                        <a14:foregroundMark x1="37000" y1="51786" x2="51333" y2="31548"/>
                        <a14:foregroundMark x1="47333" y1="42262" x2="55000" y2="37500"/>
                        <a14:foregroundMark x1="44667" y1="25595" x2="44667" y2="25595"/>
                      </a14:backgroundRemoval>
                    </a14:imgEffect>
                  </a14:imgLayer>
                </a14:imgProps>
              </a:ext>
              <a:ext uri="{28A0092B-C50C-407E-A947-70E740481C1C}">
                <a14:useLocalDpi xmlns:a14="http://schemas.microsoft.com/office/drawing/2010/main" val="0"/>
              </a:ext>
            </a:extLst>
          </a:blip>
          <a:srcRect l="29058" t="13432" r="28890" b="12164"/>
          <a:stretch/>
        </p:blipFill>
        <p:spPr bwMode="auto">
          <a:xfrm>
            <a:off x="9974889" y="885328"/>
            <a:ext cx="833328" cy="82568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29">
            <a:extLst>
              <a:ext uri="{FF2B5EF4-FFF2-40B4-BE49-F238E27FC236}">
                <a16:creationId xmlns:a16="http://schemas.microsoft.com/office/drawing/2014/main" id="{7F5350B8-D154-0BB7-65FF-E662EAABF676}"/>
              </a:ext>
            </a:extLst>
          </p:cNvPr>
          <p:cNvCxnSpPr>
            <a:cxnSpLocks/>
          </p:cNvCxnSpPr>
          <p:nvPr/>
        </p:nvCxnSpPr>
        <p:spPr>
          <a:xfrm>
            <a:off x="7162406" y="3686338"/>
            <a:ext cx="0" cy="75110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0A1A0FE-EB80-E885-E030-2A42A0B8A8D6}"/>
              </a:ext>
            </a:extLst>
          </p:cNvPr>
          <p:cNvSpPr txBox="1"/>
          <p:nvPr/>
        </p:nvSpPr>
        <p:spPr>
          <a:xfrm>
            <a:off x="7182885" y="857117"/>
            <a:ext cx="2816220" cy="523220"/>
          </a:xfrm>
          <a:prstGeom prst="rect">
            <a:avLst/>
          </a:prstGeom>
          <a:noFill/>
        </p:spPr>
        <p:txBody>
          <a:bodyPr wrap="none" rtlCol="0">
            <a:spAutoFit/>
          </a:bodyPr>
          <a:lstStyle/>
          <a:p>
            <a:r>
              <a:rPr lang="en-US" altLang="zh-TW" sz="2800" dirty="0">
                <a:latin typeface="微軟正黑體 Light" panose="020B0304030504040204" pitchFamily="34" charset="-120"/>
                <a:ea typeface="微軟正黑體 Light" panose="020B0304030504040204" pitchFamily="34" charset="-120"/>
              </a:rPr>
              <a:t>Python</a:t>
            </a:r>
            <a:r>
              <a:rPr lang="zh-TW" altLang="en-US" sz="2800" dirty="0">
                <a:latin typeface="微軟正黑體 Light" panose="020B0304030504040204" pitchFamily="34" charset="-120"/>
                <a:ea typeface="微軟正黑體 Light" panose="020B0304030504040204" pitchFamily="34" charset="-120"/>
              </a:rPr>
              <a:t>訓練模型</a:t>
            </a:r>
            <a:endParaRPr lang="en-US" altLang="zh-TW" sz="2800" dirty="0">
              <a:latin typeface="微軟正黑體 Light" panose="020B0304030504040204" pitchFamily="34" charset="-120"/>
              <a:ea typeface="微軟正黑體 Light" panose="020B0304030504040204" pitchFamily="34" charset="-120"/>
            </a:endParaRPr>
          </a:p>
        </p:txBody>
      </p:sp>
      <p:sp>
        <p:nvSpPr>
          <p:cNvPr id="16" name="文字方塊 15">
            <a:extLst>
              <a:ext uri="{FF2B5EF4-FFF2-40B4-BE49-F238E27FC236}">
                <a16:creationId xmlns:a16="http://schemas.microsoft.com/office/drawing/2014/main" id="{FD45DBE9-9D4B-4928-E183-2D7F9EEB134E}"/>
              </a:ext>
            </a:extLst>
          </p:cNvPr>
          <p:cNvSpPr txBox="1"/>
          <p:nvPr/>
        </p:nvSpPr>
        <p:spPr>
          <a:xfrm>
            <a:off x="7182885" y="1288390"/>
            <a:ext cx="2727029" cy="523220"/>
          </a:xfrm>
          <a:prstGeom prst="rect">
            <a:avLst/>
          </a:prstGeom>
          <a:noFill/>
        </p:spPr>
        <p:txBody>
          <a:bodyPr wrap="none" rtlCol="0">
            <a:spAutoFit/>
          </a:bodyPr>
          <a:lstStyle/>
          <a:p>
            <a:r>
              <a:rPr lang="zh-TW" altLang="en-US" sz="2800" dirty="0">
                <a:latin typeface="微軟正黑體 Light" panose="020B0304030504040204" pitchFamily="34" charset="-120"/>
                <a:ea typeface="微軟正黑體 Light" panose="020B0304030504040204" pitchFamily="34" charset="-120"/>
              </a:rPr>
              <a:t>以</a:t>
            </a:r>
            <a:r>
              <a:rPr lang="en-US" altLang="zh-TW" sz="2800" dirty="0">
                <a:latin typeface="微軟正黑體 Light" panose="020B0304030504040204" pitchFamily="34" charset="-120"/>
                <a:ea typeface="微軟正黑體 Light" panose="020B0304030504040204" pitchFamily="34" charset="-120"/>
              </a:rPr>
              <a:t>C++</a:t>
            </a:r>
            <a:r>
              <a:rPr lang="zh-TW" altLang="en-US" sz="2800" dirty="0">
                <a:latin typeface="微軟正黑體 Light" panose="020B0304030504040204" pitchFamily="34" charset="-120"/>
                <a:ea typeface="微軟正黑體 Light" panose="020B0304030504040204" pitchFamily="34" charset="-120"/>
              </a:rPr>
              <a:t>運行模型</a:t>
            </a:r>
            <a:endParaRPr lang="en-US" altLang="zh-TW" sz="2800" dirty="0">
              <a:latin typeface="微軟正黑體 Light" panose="020B0304030504040204" pitchFamily="34" charset="-120"/>
              <a:ea typeface="微軟正黑體 Light" panose="020B0304030504040204" pitchFamily="34" charset="-120"/>
            </a:endParaRPr>
          </a:p>
        </p:txBody>
      </p:sp>
      <p:cxnSp>
        <p:nvCxnSpPr>
          <p:cNvPr id="17" name="直線單箭頭接點 29">
            <a:extLst>
              <a:ext uri="{FF2B5EF4-FFF2-40B4-BE49-F238E27FC236}">
                <a16:creationId xmlns:a16="http://schemas.microsoft.com/office/drawing/2014/main" id="{0C75EE77-9000-CAEE-8875-3ACCC9F46F08}"/>
              </a:ext>
            </a:extLst>
          </p:cNvPr>
          <p:cNvCxnSpPr/>
          <p:nvPr/>
        </p:nvCxnSpPr>
        <p:spPr>
          <a:xfrm flipV="1">
            <a:off x="4397317" y="5402913"/>
            <a:ext cx="1938674"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28EDF9A-C98C-CD31-4DA6-0A841D6F6AFD}"/>
              </a:ext>
            </a:extLst>
          </p:cNvPr>
          <p:cNvSpPr txBox="1"/>
          <p:nvPr/>
        </p:nvSpPr>
        <p:spPr>
          <a:xfrm>
            <a:off x="4627509" y="4880314"/>
            <a:ext cx="1478290" cy="400110"/>
          </a:xfrm>
          <a:prstGeom prst="rect">
            <a:avLst/>
          </a:prstGeom>
          <a:noFill/>
        </p:spPr>
        <p:txBody>
          <a:bodyPr wrap="none" rtlCol="0">
            <a:spAutoFit/>
          </a:bodyPr>
          <a:lstStyle/>
          <a:p>
            <a:pPr algn="ctr"/>
            <a:r>
              <a:rPr lang="zh-TW" altLang="en-US" sz="2000" dirty="0">
                <a:latin typeface="微軟正黑體 Light" panose="020B0304030504040204" pitchFamily="34" charset="-120"/>
                <a:ea typeface="微軟正黑體 Light" panose="020B0304030504040204" pitchFamily="34" charset="-120"/>
              </a:rPr>
              <a:t>以</a:t>
            </a:r>
            <a:r>
              <a:rPr lang="en-US" altLang="zh-TW" sz="2000" dirty="0" err="1">
                <a:latin typeface="微軟正黑體 Light" panose="020B0304030504040204" pitchFamily="34" charset="-120"/>
                <a:ea typeface="微軟正黑體 Light" panose="020B0304030504040204" pitchFamily="34" charset="-120"/>
              </a:rPr>
              <a:t>WiFi</a:t>
            </a:r>
            <a:r>
              <a:rPr lang="zh-TW" altLang="en-US" sz="2000" dirty="0">
                <a:latin typeface="微軟正黑體 Light" panose="020B0304030504040204" pitchFamily="34" charset="-120"/>
                <a:ea typeface="微軟正黑體 Light" panose="020B0304030504040204" pitchFamily="34" charset="-120"/>
              </a:rPr>
              <a:t>溝通</a:t>
            </a:r>
            <a:endParaRPr lang="en-US" altLang="zh-TW" sz="2000" dirty="0">
              <a:latin typeface="微軟正黑體 Light" panose="020B0304030504040204" pitchFamily="34" charset="-120"/>
              <a:ea typeface="微軟正黑體 Light" panose="020B0304030504040204" pitchFamily="34" charset="-120"/>
            </a:endParaRPr>
          </a:p>
        </p:txBody>
      </p:sp>
      <p:cxnSp>
        <p:nvCxnSpPr>
          <p:cNvPr id="19" name="直線單箭頭接點 29">
            <a:extLst>
              <a:ext uri="{FF2B5EF4-FFF2-40B4-BE49-F238E27FC236}">
                <a16:creationId xmlns:a16="http://schemas.microsoft.com/office/drawing/2014/main" id="{73A48071-AD13-222F-9F69-7C9CC3CC69DF}"/>
              </a:ext>
            </a:extLst>
          </p:cNvPr>
          <p:cNvCxnSpPr>
            <a:cxnSpLocks/>
          </p:cNvCxnSpPr>
          <p:nvPr/>
        </p:nvCxnSpPr>
        <p:spPr>
          <a:xfrm>
            <a:off x="4433831" y="2631190"/>
            <a:ext cx="2025721" cy="173917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7AC79FF6-BC2D-B0F4-FAB9-7368429E981E}"/>
              </a:ext>
            </a:extLst>
          </p:cNvPr>
          <p:cNvSpPr txBox="1"/>
          <p:nvPr/>
        </p:nvSpPr>
        <p:spPr>
          <a:xfrm>
            <a:off x="4648956" y="2169526"/>
            <a:ext cx="1723549" cy="707886"/>
          </a:xfrm>
          <a:prstGeom prst="rect">
            <a:avLst/>
          </a:prstGeom>
          <a:noFill/>
        </p:spPr>
        <p:txBody>
          <a:bodyPr wrap="none" rtlCol="0">
            <a:spAutoFit/>
          </a:bodyPr>
          <a:lstStyle/>
          <a:p>
            <a:pPr algn="ctr"/>
            <a:r>
              <a:rPr lang="zh-TW" altLang="en-US" sz="2000" dirty="0">
                <a:latin typeface="微軟正黑體 Light" panose="020B0304030504040204" pitchFamily="34" charset="-120"/>
                <a:ea typeface="微軟正黑體 Light" panose="020B0304030504040204" pitchFamily="34" charset="-120"/>
              </a:rPr>
              <a:t>以</a:t>
            </a:r>
            <a:r>
              <a:rPr lang="en-US" altLang="zh-TW" sz="2000" dirty="0" err="1">
                <a:latin typeface="微軟正黑體 Light" panose="020B0304030504040204" pitchFamily="34" charset="-120"/>
                <a:ea typeface="微軟正黑體 Light" panose="020B0304030504040204" pitchFamily="34" charset="-120"/>
              </a:rPr>
              <a:t>pwm</a:t>
            </a:r>
            <a:r>
              <a:rPr lang="zh-TW" altLang="en-US" sz="2000" dirty="0">
                <a:latin typeface="微軟正黑體 Light" panose="020B0304030504040204" pitchFamily="34" charset="-120"/>
                <a:ea typeface="微軟正黑體 Light" panose="020B0304030504040204" pitchFamily="34" charset="-120"/>
              </a:rPr>
              <a:t>與</a:t>
            </a:r>
            <a:endParaRPr lang="en-US" altLang="zh-TW" sz="2000" dirty="0">
              <a:latin typeface="微軟正黑體 Light" panose="020B0304030504040204" pitchFamily="34" charset="-120"/>
              <a:ea typeface="微軟正黑體 Light" panose="020B0304030504040204" pitchFamily="34" charset="-120"/>
            </a:endParaRPr>
          </a:p>
          <a:p>
            <a:pPr algn="ctr"/>
            <a:r>
              <a:rPr lang="zh-TW" altLang="en-US" sz="2000" dirty="0">
                <a:latin typeface="微軟正黑體 Light" panose="020B0304030504040204" pitchFamily="34" charset="-120"/>
                <a:ea typeface="微軟正黑體 Light" panose="020B0304030504040204" pitchFamily="34" charset="-120"/>
              </a:rPr>
              <a:t>類比訊號溝通</a:t>
            </a:r>
            <a:endParaRPr lang="en-US" altLang="zh-TW" sz="2000" dirty="0">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190250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設計與實現</a:t>
            </a:r>
            <a:r>
              <a:rPr kumimoji="1" lang="en-US" altLang="zh-TW" dirty="0"/>
              <a:t>-</a:t>
            </a:r>
            <a:r>
              <a:rPr kumimoji="1" lang="zh-TW" altLang="en-US" dirty="0"/>
              <a:t>專案架構圖</a:t>
            </a:r>
          </a:p>
        </p:txBody>
      </p:sp>
      <p:pic>
        <p:nvPicPr>
          <p:cNvPr id="5" name="圖片 4">
            <a:extLst>
              <a:ext uri="{FF2B5EF4-FFF2-40B4-BE49-F238E27FC236}">
                <a16:creationId xmlns:a16="http://schemas.microsoft.com/office/drawing/2014/main" id="{567FD93C-2BF5-4219-8EFE-4E4A2EE6DA17}"/>
              </a:ext>
            </a:extLst>
          </p:cNvPr>
          <p:cNvPicPr>
            <a:picLocks noChangeAspect="1"/>
          </p:cNvPicPr>
          <p:nvPr/>
        </p:nvPicPr>
        <p:blipFill>
          <a:blip r:embed="rId2"/>
          <a:stretch>
            <a:fillRect/>
          </a:stretch>
        </p:blipFill>
        <p:spPr>
          <a:xfrm>
            <a:off x="1820190" y="1005840"/>
            <a:ext cx="8551619" cy="5560996"/>
          </a:xfrm>
          <a:prstGeom prst="rect">
            <a:avLst/>
          </a:prstGeom>
        </p:spPr>
      </p:pic>
    </p:spTree>
    <p:extLst>
      <p:ext uri="{BB962C8B-B14F-4D97-AF65-F5344CB8AC3E}">
        <p14:creationId xmlns:p14="http://schemas.microsoft.com/office/powerpoint/2010/main" val="333742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設計與實現</a:t>
            </a:r>
          </a:p>
        </p:txBody>
      </p:sp>
      <p:pic>
        <p:nvPicPr>
          <p:cNvPr id="4" name="圖片 3">
            <a:extLst>
              <a:ext uri="{FF2B5EF4-FFF2-40B4-BE49-F238E27FC236}">
                <a16:creationId xmlns:a16="http://schemas.microsoft.com/office/drawing/2014/main" id="{9D453EEA-0CBC-434F-B81C-D3025EC16F00}"/>
              </a:ext>
            </a:extLst>
          </p:cNvPr>
          <p:cNvPicPr>
            <a:picLocks noChangeAspect="1"/>
          </p:cNvPicPr>
          <p:nvPr/>
        </p:nvPicPr>
        <p:blipFill rotWithShape="1">
          <a:blip r:embed="rId2"/>
          <a:srcRect l="24209" t="3369" r="27447"/>
          <a:stretch/>
        </p:blipFill>
        <p:spPr>
          <a:xfrm>
            <a:off x="2245360" y="1320800"/>
            <a:ext cx="3271520" cy="4676095"/>
          </a:xfrm>
          <a:prstGeom prst="rect">
            <a:avLst/>
          </a:prstGeom>
        </p:spPr>
      </p:pic>
      <p:pic>
        <p:nvPicPr>
          <p:cNvPr id="7" name="圖片 6">
            <a:extLst>
              <a:ext uri="{FF2B5EF4-FFF2-40B4-BE49-F238E27FC236}">
                <a16:creationId xmlns:a16="http://schemas.microsoft.com/office/drawing/2014/main" id="{93EAC978-E989-42D8-9649-F437D7539A04}"/>
              </a:ext>
            </a:extLst>
          </p:cNvPr>
          <p:cNvPicPr>
            <a:picLocks noChangeAspect="1"/>
          </p:cNvPicPr>
          <p:nvPr/>
        </p:nvPicPr>
        <p:blipFill rotWithShape="1">
          <a:blip r:embed="rId3"/>
          <a:srcRect l="25412"/>
          <a:stretch/>
        </p:blipFill>
        <p:spPr>
          <a:xfrm>
            <a:off x="8625840" y="218440"/>
            <a:ext cx="2915920" cy="4160881"/>
          </a:xfrm>
          <a:prstGeom prst="rect">
            <a:avLst/>
          </a:prstGeom>
        </p:spPr>
      </p:pic>
      <p:sp>
        <p:nvSpPr>
          <p:cNvPr id="8" name="文字方塊 7">
            <a:extLst>
              <a:ext uri="{FF2B5EF4-FFF2-40B4-BE49-F238E27FC236}">
                <a16:creationId xmlns:a16="http://schemas.microsoft.com/office/drawing/2014/main" id="{F9C4AF48-68F2-4E7D-B51D-A754224E5B37}"/>
              </a:ext>
            </a:extLst>
          </p:cNvPr>
          <p:cNvSpPr txBox="1"/>
          <p:nvPr/>
        </p:nvSpPr>
        <p:spPr>
          <a:xfrm>
            <a:off x="5891098" y="4379321"/>
            <a:ext cx="877163" cy="369332"/>
          </a:xfrm>
          <a:prstGeom prst="rect">
            <a:avLst/>
          </a:prstGeom>
          <a:noFill/>
        </p:spPr>
        <p:txBody>
          <a:bodyPr wrap="none" rtlCol="0">
            <a:spAutoFit/>
          </a:bodyPr>
          <a:lstStyle/>
          <a:p>
            <a:pPr algn="ctr"/>
            <a:r>
              <a:rPr lang="zh-TW" altLang="en-US" dirty="0">
                <a:latin typeface="+mn-ea"/>
              </a:rPr>
              <a:t>樹梅派</a:t>
            </a:r>
            <a:endParaRPr lang="en-US" altLang="zh-TW" dirty="0">
              <a:latin typeface="+mn-ea"/>
            </a:endParaRPr>
          </a:p>
        </p:txBody>
      </p:sp>
      <p:sp>
        <p:nvSpPr>
          <p:cNvPr id="9" name="文字方塊 8">
            <a:extLst>
              <a:ext uri="{FF2B5EF4-FFF2-40B4-BE49-F238E27FC236}">
                <a16:creationId xmlns:a16="http://schemas.microsoft.com/office/drawing/2014/main" id="{557061A6-097E-40C7-A8D5-5ECCD3876447}"/>
              </a:ext>
            </a:extLst>
          </p:cNvPr>
          <p:cNvSpPr txBox="1"/>
          <p:nvPr/>
        </p:nvSpPr>
        <p:spPr>
          <a:xfrm>
            <a:off x="514138" y="4914700"/>
            <a:ext cx="1476623" cy="369332"/>
          </a:xfrm>
          <a:prstGeom prst="rect">
            <a:avLst/>
          </a:prstGeom>
          <a:noFill/>
        </p:spPr>
        <p:txBody>
          <a:bodyPr wrap="none" rtlCol="0">
            <a:spAutoFit/>
          </a:bodyPr>
          <a:lstStyle/>
          <a:p>
            <a:pPr algn="ctr"/>
            <a:r>
              <a:rPr lang="en-US" altLang="zh-TW" dirty="0">
                <a:latin typeface="+mn-ea"/>
              </a:rPr>
              <a:t>PWM</a:t>
            </a:r>
            <a:r>
              <a:rPr lang="zh-TW" altLang="en-US" dirty="0">
                <a:latin typeface="+mn-ea"/>
              </a:rPr>
              <a:t>控制板</a:t>
            </a:r>
            <a:endParaRPr lang="en-US" altLang="zh-TW" dirty="0">
              <a:latin typeface="+mn-ea"/>
            </a:endParaRPr>
          </a:p>
        </p:txBody>
      </p:sp>
      <p:sp>
        <p:nvSpPr>
          <p:cNvPr id="10" name="文字方塊 9">
            <a:extLst>
              <a:ext uri="{FF2B5EF4-FFF2-40B4-BE49-F238E27FC236}">
                <a16:creationId xmlns:a16="http://schemas.microsoft.com/office/drawing/2014/main" id="{F2A8C597-694C-455A-A698-438617646EDA}"/>
              </a:ext>
            </a:extLst>
          </p:cNvPr>
          <p:cNvSpPr txBox="1"/>
          <p:nvPr/>
        </p:nvSpPr>
        <p:spPr>
          <a:xfrm>
            <a:off x="5942183" y="5308837"/>
            <a:ext cx="646331" cy="369332"/>
          </a:xfrm>
          <a:prstGeom prst="rect">
            <a:avLst/>
          </a:prstGeom>
          <a:noFill/>
        </p:spPr>
        <p:txBody>
          <a:bodyPr wrap="none" rtlCol="0">
            <a:spAutoFit/>
          </a:bodyPr>
          <a:lstStyle/>
          <a:p>
            <a:pPr algn="ctr"/>
            <a:r>
              <a:rPr lang="zh-TW" altLang="en-US" dirty="0">
                <a:latin typeface="+mn-ea"/>
              </a:rPr>
              <a:t>履帶</a:t>
            </a:r>
            <a:endParaRPr lang="en-US" altLang="zh-TW" dirty="0">
              <a:latin typeface="+mn-ea"/>
            </a:endParaRPr>
          </a:p>
        </p:txBody>
      </p:sp>
      <p:sp>
        <p:nvSpPr>
          <p:cNvPr id="11" name="文字方塊 10">
            <a:extLst>
              <a:ext uri="{FF2B5EF4-FFF2-40B4-BE49-F238E27FC236}">
                <a16:creationId xmlns:a16="http://schemas.microsoft.com/office/drawing/2014/main" id="{267C9392-79D5-447A-99A5-37F8C4A0285B}"/>
              </a:ext>
            </a:extLst>
          </p:cNvPr>
          <p:cNvSpPr txBox="1"/>
          <p:nvPr/>
        </p:nvSpPr>
        <p:spPr>
          <a:xfrm>
            <a:off x="401094" y="2310833"/>
            <a:ext cx="1569660" cy="369332"/>
          </a:xfrm>
          <a:prstGeom prst="rect">
            <a:avLst/>
          </a:prstGeom>
          <a:noFill/>
        </p:spPr>
        <p:txBody>
          <a:bodyPr wrap="none" rtlCol="0">
            <a:spAutoFit/>
          </a:bodyPr>
          <a:lstStyle/>
          <a:p>
            <a:pPr algn="ctr"/>
            <a:r>
              <a:rPr lang="zh-TW" altLang="en-US" dirty="0">
                <a:latin typeface="+mn-ea"/>
              </a:rPr>
              <a:t>口罩發射砲台</a:t>
            </a:r>
            <a:endParaRPr lang="en-US" altLang="zh-TW" dirty="0">
              <a:latin typeface="+mn-ea"/>
            </a:endParaRPr>
          </a:p>
        </p:txBody>
      </p:sp>
      <p:sp>
        <p:nvSpPr>
          <p:cNvPr id="12" name="文字方塊 11">
            <a:extLst>
              <a:ext uri="{FF2B5EF4-FFF2-40B4-BE49-F238E27FC236}">
                <a16:creationId xmlns:a16="http://schemas.microsoft.com/office/drawing/2014/main" id="{F8DF6C40-EF94-423E-9FA4-D561EF14A854}"/>
              </a:ext>
            </a:extLst>
          </p:cNvPr>
          <p:cNvSpPr txBox="1"/>
          <p:nvPr/>
        </p:nvSpPr>
        <p:spPr>
          <a:xfrm>
            <a:off x="713606" y="3258737"/>
            <a:ext cx="1335367" cy="369332"/>
          </a:xfrm>
          <a:prstGeom prst="rect">
            <a:avLst/>
          </a:prstGeom>
          <a:noFill/>
        </p:spPr>
        <p:txBody>
          <a:bodyPr wrap="none" rtlCol="0">
            <a:spAutoFit/>
          </a:bodyPr>
          <a:lstStyle/>
          <a:p>
            <a:pPr algn="ctr"/>
            <a:r>
              <a:rPr lang="en-US" altLang="zh-TW" dirty="0">
                <a:latin typeface="+mn-ea"/>
              </a:rPr>
              <a:t>ARC</a:t>
            </a:r>
            <a:r>
              <a:rPr lang="zh-TW" altLang="en-US" dirty="0">
                <a:latin typeface="+mn-ea"/>
              </a:rPr>
              <a:t>開發版</a:t>
            </a:r>
            <a:endParaRPr lang="en-US" altLang="zh-TW" dirty="0">
              <a:latin typeface="+mn-ea"/>
            </a:endParaRPr>
          </a:p>
        </p:txBody>
      </p:sp>
      <p:sp>
        <p:nvSpPr>
          <p:cNvPr id="13" name="文字方塊 12">
            <a:extLst>
              <a:ext uri="{FF2B5EF4-FFF2-40B4-BE49-F238E27FC236}">
                <a16:creationId xmlns:a16="http://schemas.microsoft.com/office/drawing/2014/main" id="{1FEE75D5-17AF-484A-8ADF-3067D45AD97A}"/>
              </a:ext>
            </a:extLst>
          </p:cNvPr>
          <p:cNvSpPr txBox="1"/>
          <p:nvPr/>
        </p:nvSpPr>
        <p:spPr>
          <a:xfrm>
            <a:off x="5593824" y="3228945"/>
            <a:ext cx="1569660" cy="369332"/>
          </a:xfrm>
          <a:prstGeom prst="rect">
            <a:avLst/>
          </a:prstGeom>
          <a:noFill/>
        </p:spPr>
        <p:txBody>
          <a:bodyPr wrap="none" rtlCol="0">
            <a:spAutoFit/>
          </a:bodyPr>
          <a:lstStyle/>
          <a:p>
            <a:pPr algn="ctr"/>
            <a:r>
              <a:rPr lang="zh-TW" altLang="en-US" dirty="0">
                <a:latin typeface="+mn-ea"/>
              </a:rPr>
              <a:t>口罩發射馬達</a:t>
            </a:r>
            <a:endParaRPr lang="en-US" altLang="zh-TW" dirty="0">
              <a:latin typeface="+mn-ea"/>
            </a:endParaRPr>
          </a:p>
        </p:txBody>
      </p:sp>
      <p:sp>
        <p:nvSpPr>
          <p:cNvPr id="14" name="文字方塊 13">
            <a:extLst>
              <a:ext uri="{FF2B5EF4-FFF2-40B4-BE49-F238E27FC236}">
                <a16:creationId xmlns:a16="http://schemas.microsoft.com/office/drawing/2014/main" id="{EBD10996-DEE1-4B4E-A7B1-CAE93C64CD70}"/>
              </a:ext>
            </a:extLst>
          </p:cNvPr>
          <p:cNvSpPr txBox="1"/>
          <p:nvPr/>
        </p:nvSpPr>
        <p:spPr>
          <a:xfrm>
            <a:off x="9015446" y="4865429"/>
            <a:ext cx="1569660" cy="369332"/>
          </a:xfrm>
          <a:prstGeom prst="rect">
            <a:avLst/>
          </a:prstGeom>
          <a:noFill/>
        </p:spPr>
        <p:txBody>
          <a:bodyPr wrap="none" rtlCol="0">
            <a:spAutoFit/>
          </a:bodyPr>
          <a:lstStyle/>
          <a:p>
            <a:pPr algn="ctr"/>
            <a:r>
              <a:rPr lang="zh-TW" altLang="en-US" dirty="0">
                <a:latin typeface="+mn-ea"/>
              </a:rPr>
              <a:t>遠端控制搖桿</a:t>
            </a:r>
            <a:endParaRPr lang="en-US" altLang="zh-TW" dirty="0">
              <a:latin typeface="+mn-ea"/>
            </a:endParaRPr>
          </a:p>
        </p:txBody>
      </p:sp>
      <p:sp>
        <p:nvSpPr>
          <p:cNvPr id="15" name="文字方塊 14">
            <a:extLst>
              <a:ext uri="{FF2B5EF4-FFF2-40B4-BE49-F238E27FC236}">
                <a16:creationId xmlns:a16="http://schemas.microsoft.com/office/drawing/2014/main" id="{4A2982C3-B7F7-4D29-8AF6-431FC20ADD2F}"/>
              </a:ext>
            </a:extLst>
          </p:cNvPr>
          <p:cNvSpPr txBox="1"/>
          <p:nvPr/>
        </p:nvSpPr>
        <p:spPr>
          <a:xfrm>
            <a:off x="6262881" y="1209401"/>
            <a:ext cx="2031326" cy="369332"/>
          </a:xfrm>
          <a:prstGeom prst="rect">
            <a:avLst/>
          </a:prstGeom>
          <a:noFill/>
        </p:spPr>
        <p:txBody>
          <a:bodyPr wrap="none" rtlCol="0">
            <a:spAutoFit/>
          </a:bodyPr>
          <a:lstStyle/>
          <a:p>
            <a:pPr algn="ctr"/>
            <a:r>
              <a:rPr lang="zh-TW" altLang="en-US" dirty="0">
                <a:latin typeface="+mn-ea"/>
              </a:rPr>
              <a:t>遠端平台辨識介面</a:t>
            </a:r>
            <a:endParaRPr lang="en-US" altLang="zh-TW" dirty="0">
              <a:latin typeface="+mn-ea"/>
            </a:endParaRPr>
          </a:p>
        </p:txBody>
      </p:sp>
      <p:cxnSp>
        <p:nvCxnSpPr>
          <p:cNvPr id="17" name="直線單箭頭接點 16">
            <a:extLst>
              <a:ext uri="{FF2B5EF4-FFF2-40B4-BE49-F238E27FC236}">
                <a16:creationId xmlns:a16="http://schemas.microsoft.com/office/drawing/2014/main" id="{98B5570C-AAB9-46C6-975C-5F0A19D0C8A1}"/>
              </a:ext>
            </a:extLst>
          </p:cNvPr>
          <p:cNvCxnSpPr>
            <a:cxnSpLocks/>
            <a:stCxn id="10" idx="1"/>
          </p:cNvCxnSpPr>
          <p:nvPr/>
        </p:nvCxnSpPr>
        <p:spPr>
          <a:xfrm flipH="1">
            <a:off x="4886961" y="5493503"/>
            <a:ext cx="1055222" cy="1538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1" name="直線單箭頭接點 20">
            <a:extLst>
              <a:ext uri="{FF2B5EF4-FFF2-40B4-BE49-F238E27FC236}">
                <a16:creationId xmlns:a16="http://schemas.microsoft.com/office/drawing/2014/main" id="{DBBF9E68-71A1-4714-84A0-7A935EA8C854}"/>
              </a:ext>
            </a:extLst>
          </p:cNvPr>
          <p:cNvCxnSpPr>
            <a:cxnSpLocks/>
            <a:stCxn id="8" idx="1"/>
          </p:cNvCxnSpPr>
          <p:nvPr/>
        </p:nvCxnSpPr>
        <p:spPr>
          <a:xfrm flipH="1">
            <a:off x="4886960" y="4563987"/>
            <a:ext cx="1004138" cy="21544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4" name="直線單箭頭接點 23">
            <a:extLst>
              <a:ext uri="{FF2B5EF4-FFF2-40B4-BE49-F238E27FC236}">
                <a16:creationId xmlns:a16="http://schemas.microsoft.com/office/drawing/2014/main" id="{5F6903AD-E6EC-49BC-8384-5CAC96F82898}"/>
              </a:ext>
            </a:extLst>
          </p:cNvPr>
          <p:cNvCxnSpPr>
            <a:cxnSpLocks/>
            <a:stCxn id="13" idx="1"/>
          </p:cNvCxnSpPr>
          <p:nvPr/>
        </p:nvCxnSpPr>
        <p:spPr>
          <a:xfrm flipH="1">
            <a:off x="4356976" y="3413611"/>
            <a:ext cx="1236848" cy="21544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7" name="直線單箭頭接點 26">
            <a:extLst>
              <a:ext uri="{FF2B5EF4-FFF2-40B4-BE49-F238E27FC236}">
                <a16:creationId xmlns:a16="http://schemas.microsoft.com/office/drawing/2014/main" id="{B28BDE1C-FD60-4DA5-A648-E07B8461FF00}"/>
              </a:ext>
            </a:extLst>
          </p:cNvPr>
          <p:cNvCxnSpPr>
            <a:cxnSpLocks/>
            <a:stCxn id="12" idx="3"/>
          </p:cNvCxnSpPr>
          <p:nvPr/>
        </p:nvCxnSpPr>
        <p:spPr>
          <a:xfrm>
            <a:off x="2048973" y="3443403"/>
            <a:ext cx="1571172" cy="29811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0" name="直線單箭頭接點 29">
            <a:extLst>
              <a:ext uri="{FF2B5EF4-FFF2-40B4-BE49-F238E27FC236}">
                <a16:creationId xmlns:a16="http://schemas.microsoft.com/office/drawing/2014/main" id="{46CF77BA-933A-4781-B16E-7E30E86D35FE}"/>
              </a:ext>
            </a:extLst>
          </p:cNvPr>
          <p:cNvCxnSpPr>
            <a:cxnSpLocks/>
            <a:stCxn id="9" idx="3"/>
          </p:cNvCxnSpPr>
          <p:nvPr/>
        </p:nvCxnSpPr>
        <p:spPr>
          <a:xfrm flipV="1">
            <a:off x="1990761" y="4865430"/>
            <a:ext cx="1423007" cy="23393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33" name="文字方塊 32">
            <a:extLst>
              <a:ext uri="{FF2B5EF4-FFF2-40B4-BE49-F238E27FC236}">
                <a16:creationId xmlns:a16="http://schemas.microsoft.com/office/drawing/2014/main" id="{9E9C7153-FC32-4C72-862E-0D7C2017B59F}"/>
              </a:ext>
            </a:extLst>
          </p:cNvPr>
          <p:cNvSpPr txBox="1"/>
          <p:nvPr/>
        </p:nvSpPr>
        <p:spPr>
          <a:xfrm>
            <a:off x="667505" y="4379321"/>
            <a:ext cx="1107996" cy="369332"/>
          </a:xfrm>
          <a:prstGeom prst="rect">
            <a:avLst/>
          </a:prstGeom>
          <a:noFill/>
        </p:spPr>
        <p:txBody>
          <a:bodyPr wrap="none" rtlCol="0">
            <a:spAutoFit/>
          </a:bodyPr>
          <a:lstStyle/>
          <a:p>
            <a:pPr algn="ctr"/>
            <a:r>
              <a:rPr lang="zh-TW" altLang="en-US" dirty="0">
                <a:latin typeface="+mn-ea"/>
              </a:rPr>
              <a:t>行充供電</a:t>
            </a:r>
            <a:endParaRPr lang="en-US" altLang="zh-TW" dirty="0">
              <a:latin typeface="+mn-ea"/>
            </a:endParaRPr>
          </a:p>
        </p:txBody>
      </p:sp>
      <p:cxnSp>
        <p:nvCxnSpPr>
          <p:cNvPr id="35" name="直線單箭頭接點 34">
            <a:extLst>
              <a:ext uri="{FF2B5EF4-FFF2-40B4-BE49-F238E27FC236}">
                <a16:creationId xmlns:a16="http://schemas.microsoft.com/office/drawing/2014/main" id="{5573E7C9-4903-44D6-AF69-B8EB246966FF}"/>
              </a:ext>
            </a:extLst>
          </p:cNvPr>
          <p:cNvCxnSpPr>
            <a:cxnSpLocks/>
            <a:stCxn id="33" idx="3"/>
          </p:cNvCxnSpPr>
          <p:nvPr/>
        </p:nvCxnSpPr>
        <p:spPr>
          <a:xfrm>
            <a:off x="1775501" y="4563987"/>
            <a:ext cx="1588738" cy="1538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8" name="直線單箭頭接點 37">
            <a:extLst>
              <a:ext uri="{FF2B5EF4-FFF2-40B4-BE49-F238E27FC236}">
                <a16:creationId xmlns:a16="http://schemas.microsoft.com/office/drawing/2014/main" id="{2C64D5F6-9223-4F9A-8A39-F34349EF8F23}"/>
              </a:ext>
            </a:extLst>
          </p:cNvPr>
          <p:cNvCxnSpPr>
            <a:cxnSpLocks/>
            <a:stCxn id="11" idx="3"/>
          </p:cNvCxnSpPr>
          <p:nvPr/>
        </p:nvCxnSpPr>
        <p:spPr>
          <a:xfrm flipV="1">
            <a:off x="1970754" y="2310834"/>
            <a:ext cx="1233438" cy="184665"/>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42" name="文字方塊 41">
            <a:extLst>
              <a:ext uri="{FF2B5EF4-FFF2-40B4-BE49-F238E27FC236}">
                <a16:creationId xmlns:a16="http://schemas.microsoft.com/office/drawing/2014/main" id="{1C59B187-C77C-4057-9173-99CEA0933132}"/>
              </a:ext>
            </a:extLst>
          </p:cNvPr>
          <p:cNvSpPr txBox="1"/>
          <p:nvPr/>
        </p:nvSpPr>
        <p:spPr>
          <a:xfrm>
            <a:off x="6085207" y="2386002"/>
            <a:ext cx="1388128" cy="369332"/>
          </a:xfrm>
          <a:prstGeom prst="rect">
            <a:avLst/>
          </a:prstGeom>
          <a:noFill/>
        </p:spPr>
        <p:txBody>
          <a:bodyPr wrap="square">
            <a:spAutoFit/>
          </a:bodyPr>
          <a:lstStyle/>
          <a:p>
            <a:r>
              <a:rPr lang="zh-TW" altLang="en-US" sz="1800" dirty="0">
                <a:latin typeface="+mn-ea"/>
              </a:rPr>
              <a:t>砲台移動軸</a:t>
            </a:r>
            <a:endParaRPr lang="en-US" altLang="zh-TW" sz="1800" dirty="0">
              <a:latin typeface="+mn-ea"/>
            </a:endParaRPr>
          </a:p>
        </p:txBody>
      </p:sp>
      <p:cxnSp>
        <p:nvCxnSpPr>
          <p:cNvPr id="43" name="直線單箭頭接點 42">
            <a:extLst>
              <a:ext uri="{FF2B5EF4-FFF2-40B4-BE49-F238E27FC236}">
                <a16:creationId xmlns:a16="http://schemas.microsoft.com/office/drawing/2014/main" id="{6FC21ADB-0286-4143-8256-19AF7B50DF6A}"/>
              </a:ext>
            </a:extLst>
          </p:cNvPr>
          <p:cNvCxnSpPr>
            <a:cxnSpLocks/>
            <a:stCxn id="42" idx="1"/>
          </p:cNvCxnSpPr>
          <p:nvPr/>
        </p:nvCxnSpPr>
        <p:spPr>
          <a:xfrm flipH="1">
            <a:off x="4059234" y="2570668"/>
            <a:ext cx="2025973" cy="986499"/>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48" name="文字方塊 47">
            <a:extLst>
              <a:ext uri="{FF2B5EF4-FFF2-40B4-BE49-F238E27FC236}">
                <a16:creationId xmlns:a16="http://schemas.microsoft.com/office/drawing/2014/main" id="{6BE1F43B-730A-45CF-BECD-282DFD3AAE1E}"/>
              </a:ext>
            </a:extLst>
          </p:cNvPr>
          <p:cNvSpPr txBox="1"/>
          <p:nvPr/>
        </p:nvSpPr>
        <p:spPr>
          <a:xfrm>
            <a:off x="6134507" y="3801838"/>
            <a:ext cx="1338828" cy="369332"/>
          </a:xfrm>
          <a:prstGeom prst="rect">
            <a:avLst/>
          </a:prstGeom>
          <a:noFill/>
        </p:spPr>
        <p:txBody>
          <a:bodyPr wrap="none" rtlCol="0">
            <a:spAutoFit/>
          </a:bodyPr>
          <a:lstStyle/>
          <a:p>
            <a:pPr algn="ctr"/>
            <a:r>
              <a:rPr lang="zh-TW" altLang="en-US" dirty="0">
                <a:latin typeface="+mn-ea"/>
              </a:rPr>
              <a:t>馬達控制器</a:t>
            </a:r>
            <a:endParaRPr lang="en-US" altLang="zh-TW" dirty="0">
              <a:latin typeface="+mn-ea"/>
            </a:endParaRPr>
          </a:p>
        </p:txBody>
      </p:sp>
      <p:cxnSp>
        <p:nvCxnSpPr>
          <p:cNvPr id="49" name="直線單箭頭接點 48">
            <a:extLst>
              <a:ext uri="{FF2B5EF4-FFF2-40B4-BE49-F238E27FC236}">
                <a16:creationId xmlns:a16="http://schemas.microsoft.com/office/drawing/2014/main" id="{96EB7E51-113D-427C-AEDB-25DB8F10C7F2}"/>
              </a:ext>
            </a:extLst>
          </p:cNvPr>
          <p:cNvCxnSpPr>
            <a:cxnSpLocks/>
            <a:stCxn id="15" idx="3"/>
          </p:cNvCxnSpPr>
          <p:nvPr/>
        </p:nvCxnSpPr>
        <p:spPr>
          <a:xfrm>
            <a:off x="8294207" y="1394067"/>
            <a:ext cx="1225713" cy="30410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2" name="直線單箭頭接點 51">
            <a:extLst>
              <a:ext uri="{FF2B5EF4-FFF2-40B4-BE49-F238E27FC236}">
                <a16:creationId xmlns:a16="http://schemas.microsoft.com/office/drawing/2014/main" id="{4F770786-CD90-4F43-8754-A9540A7EA854}"/>
              </a:ext>
            </a:extLst>
          </p:cNvPr>
          <p:cNvCxnSpPr>
            <a:cxnSpLocks/>
            <a:stCxn id="14" idx="0"/>
          </p:cNvCxnSpPr>
          <p:nvPr/>
        </p:nvCxnSpPr>
        <p:spPr>
          <a:xfrm flipV="1">
            <a:off x="9800276" y="3628069"/>
            <a:ext cx="515205" cy="123736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57" name="直線單箭頭接點 56">
            <a:extLst>
              <a:ext uri="{FF2B5EF4-FFF2-40B4-BE49-F238E27FC236}">
                <a16:creationId xmlns:a16="http://schemas.microsoft.com/office/drawing/2014/main" id="{43A1D23B-4BD7-4488-BCB9-E825AF169344}"/>
              </a:ext>
            </a:extLst>
          </p:cNvPr>
          <p:cNvCxnSpPr>
            <a:cxnSpLocks/>
            <a:stCxn id="48" idx="1"/>
          </p:cNvCxnSpPr>
          <p:nvPr/>
        </p:nvCxnSpPr>
        <p:spPr>
          <a:xfrm flipH="1">
            <a:off x="4734560" y="3986504"/>
            <a:ext cx="1399947" cy="36933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015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2">
                    <a:lumMod val="75000"/>
                  </a:schemeClr>
                </a:solidFill>
              </a:rPr>
              <a:t>作品概述</a:t>
            </a:r>
          </a:p>
          <a:p>
            <a:r>
              <a:rPr lang="zh-TW" altLang="en-US" b="1" dirty="0">
                <a:solidFill>
                  <a:schemeClr val="bg1">
                    <a:lumMod val="75000"/>
                  </a:schemeClr>
                </a:solidFill>
              </a:rPr>
              <a:t>難點與創新</a:t>
            </a:r>
          </a:p>
          <a:p>
            <a:r>
              <a:rPr lang="zh-TW" altLang="en-US" b="1" dirty="0">
                <a:solidFill>
                  <a:schemeClr val="bg2">
                    <a:lumMod val="75000"/>
                  </a:schemeClr>
                </a:solidFill>
              </a:rPr>
              <a:t>設計與實現</a:t>
            </a:r>
            <a:endParaRPr lang="en-US" altLang="zh-TW" b="1" dirty="0">
              <a:solidFill>
                <a:schemeClr val="bg2">
                  <a:lumMod val="75000"/>
                </a:schemeClr>
              </a:solidFill>
            </a:endParaRPr>
          </a:p>
          <a:p>
            <a:r>
              <a:rPr lang="zh-TW" altLang="en-US" b="1" dirty="0"/>
              <a:t>作品進度</a:t>
            </a:r>
            <a:endParaRPr lang="en-US" altLang="zh-TW" b="1" dirty="0"/>
          </a:p>
          <a:p>
            <a:r>
              <a:rPr lang="zh-TW" altLang="en-US" b="1" dirty="0">
                <a:solidFill>
                  <a:schemeClr val="bg2">
                    <a:lumMod val="75000"/>
                  </a:schemeClr>
                </a:solidFill>
              </a:rPr>
              <a:t>測試結果</a:t>
            </a:r>
            <a:endParaRPr lang="en-US" altLang="zh-TW" b="1" dirty="0">
              <a:solidFill>
                <a:schemeClr val="bg2">
                  <a:lumMod val="75000"/>
                </a:schemeClr>
              </a:solidFill>
            </a:endParaRPr>
          </a:p>
          <a:p>
            <a:r>
              <a:rPr lang="zh-TW" altLang="en-US" b="1" dirty="0">
                <a:solidFill>
                  <a:schemeClr val="bg2">
                    <a:lumMod val="75000"/>
                  </a:schemeClr>
                </a:solidFill>
              </a:rPr>
              <a:t>總結展望</a:t>
            </a:r>
          </a:p>
          <a:p>
            <a:endParaRPr lang="zh-TW" altLang="en-US" b="1" dirty="0"/>
          </a:p>
        </p:txBody>
      </p:sp>
    </p:spTree>
    <p:custDataLst>
      <p:tags r:id="rId1"/>
    </p:custDataLst>
    <p:extLst>
      <p:ext uri="{BB962C8B-B14F-4D97-AF65-F5344CB8AC3E}">
        <p14:creationId xmlns:p14="http://schemas.microsoft.com/office/powerpoint/2010/main" val="49506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作品進度</a:t>
            </a:r>
          </a:p>
        </p:txBody>
      </p:sp>
      <p:sp>
        <p:nvSpPr>
          <p:cNvPr id="4" name="文字方塊 3">
            <a:extLst>
              <a:ext uri="{FF2B5EF4-FFF2-40B4-BE49-F238E27FC236}">
                <a16:creationId xmlns:a16="http://schemas.microsoft.com/office/drawing/2014/main" id="{6692E0BB-5756-482D-833D-6637C9D16AC7}"/>
              </a:ext>
            </a:extLst>
          </p:cNvPr>
          <p:cNvSpPr txBox="1"/>
          <p:nvPr/>
        </p:nvSpPr>
        <p:spPr>
          <a:xfrm>
            <a:off x="699907" y="1909524"/>
            <a:ext cx="6238943" cy="3539430"/>
          </a:xfrm>
          <a:prstGeom prst="rect">
            <a:avLst/>
          </a:prstGeom>
          <a:noFill/>
        </p:spPr>
        <p:txBody>
          <a:bodyPr wrap="square" rtlCol="0">
            <a:spAutoFit/>
          </a:bodyPr>
          <a:lstStyle/>
          <a:p>
            <a:r>
              <a:rPr kumimoji="1" lang="zh-TW" altLang="en-US" sz="2800" dirty="0"/>
              <a:t>專案已整合完成</a:t>
            </a:r>
            <a:endParaRPr kumimoji="1" lang="en-US" altLang="zh-TW" sz="2800" dirty="0"/>
          </a:p>
          <a:p>
            <a:endParaRPr kumimoji="1" lang="en-US" altLang="zh-TW" sz="2800" dirty="0"/>
          </a:p>
          <a:p>
            <a:r>
              <a:rPr kumimoji="1" lang="zh-TW" altLang="en-US" sz="2800" dirty="0"/>
              <a:t>其中訊號整合及電源供應已能穩定運作</a:t>
            </a:r>
            <a:endParaRPr kumimoji="1" lang="en-US" altLang="zh-TW" sz="2800" dirty="0"/>
          </a:p>
          <a:p>
            <a:endParaRPr kumimoji="1" lang="en-US" altLang="zh-TW" sz="2800" dirty="0"/>
          </a:p>
          <a:p>
            <a:r>
              <a:rPr kumimoji="1" lang="zh-TW" altLang="en-US" sz="2800" dirty="0"/>
              <a:t>但在口罩發射上的精準度仍有進步空間</a:t>
            </a:r>
            <a:endParaRPr kumimoji="1" lang="en-US" altLang="zh-TW" sz="2800" dirty="0"/>
          </a:p>
          <a:p>
            <a:endParaRPr kumimoji="1" lang="en-US" altLang="zh-TW" sz="2800" dirty="0"/>
          </a:p>
          <a:p>
            <a:r>
              <a:rPr kumimoji="1" lang="zh-TW" altLang="en-US" sz="2800" dirty="0"/>
              <a:t>透過</a:t>
            </a:r>
            <a:r>
              <a:rPr kumimoji="1" lang="en-US" altLang="zh-TW" sz="2800" dirty="0"/>
              <a:t>WIFI</a:t>
            </a:r>
            <a:r>
              <a:rPr kumimoji="1" lang="zh-TW" altLang="en-US" sz="2800" dirty="0"/>
              <a:t>無線連接的功能已經完善，可以辨識口罩與遠端控制口罩機器人</a:t>
            </a:r>
            <a:endParaRPr kumimoji="1" lang="en-US" altLang="zh-TW" sz="2800" dirty="0"/>
          </a:p>
        </p:txBody>
      </p:sp>
      <p:pic>
        <p:nvPicPr>
          <p:cNvPr id="6" name="圖片 5">
            <a:extLst>
              <a:ext uri="{FF2B5EF4-FFF2-40B4-BE49-F238E27FC236}">
                <a16:creationId xmlns:a16="http://schemas.microsoft.com/office/drawing/2014/main" id="{4F435DD4-B9FE-4885-90CE-89FA4081C58E}"/>
              </a:ext>
            </a:extLst>
          </p:cNvPr>
          <p:cNvPicPr>
            <a:picLocks noChangeAspect="1"/>
          </p:cNvPicPr>
          <p:nvPr/>
        </p:nvPicPr>
        <p:blipFill>
          <a:blip r:embed="rId2"/>
          <a:stretch>
            <a:fillRect/>
          </a:stretch>
        </p:blipFill>
        <p:spPr>
          <a:xfrm>
            <a:off x="7050610" y="482686"/>
            <a:ext cx="4572752" cy="2561742"/>
          </a:xfrm>
          <a:prstGeom prst="rect">
            <a:avLst/>
          </a:prstGeom>
        </p:spPr>
      </p:pic>
      <p:sp>
        <p:nvSpPr>
          <p:cNvPr id="7" name="矩形: 圓角 18">
            <a:extLst>
              <a:ext uri="{FF2B5EF4-FFF2-40B4-BE49-F238E27FC236}">
                <a16:creationId xmlns:a16="http://schemas.microsoft.com/office/drawing/2014/main" id="{1771A5B4-1832-450D-8B3A-EB72148B5D7F}"/>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F3A09C41-D255-4817-B339-0063E0A6A109}"/>
              </a:ext>
            </a:extLst>
          </p:cNvPr>
          <p:cNvSpPr/>
          <p:nvPr/>
        </p:nvSpPr>
        <p:spPr>
          <a:xfrm>
            <a:off x="2457201"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7F389D06-293B-493D-B1A2-0ECF07A08BE7}"/>
              </a:ext>
            </a:extLst>
          </p:cNvPr>
          <p:cNvPicPr>
            <a:picLocks noChangeAspect="1"/>
          </p:cNvPicPr>
          <p:nvPr/>
        </p:nvPicPr>
        <p:blipFill rotWithShape="1">
          <a:blip r:embed="rId3"/>
          <a:srcRect t="5286" b="6047"/>
          <a:stretch/>
        </p:blipFill>
        <p:spPr>
          <a:xfrm>
            <a:off x="7050610" y="3444240"/>
            <a:ext cx="4572752" cy="2479040"/>
          </a:xfrm>
          <a:prstGeom prst="rect">
            <a:avLst/>
          </a:prstGeom>
        </p:spPr>
      </p:pic>
      <p:sp>
        <p:nvSpPr>
          <p:cNvPr id="12" name="文字方塊 11">
            <a:extLst>
              <a:ext uri="{FF2B5EF4-FFF2-40B4-BE49-F238E27FC236}">
                <a16:creationId xmlns:a16="http://schemas.microsoft.com/office/drawing/2014/main" id="{D9F4178C-DEE8-4BF3-A4B2-344C822BED51}"/>
              </a:ext>
            </a:extLst>
          </p:cNvPr>
          <p:cNvSpPr txBox="1"/>
          <p:nvPr/>
        </p:nvSpPr>
        <p:spPr>
          <a:xfrm>
            <a:off x="7716466" y="3059668"/>
            <a:ext cx="3241040" cy="369332"/>
          </a:xfrm>
          <a:prstGeom prst="rect">
            <a:avLst/>
          </a:prstGeom>
          <a:noFill/>
        </p:spPr>
        <p:txBody>
          <a:bodyPr wrap="square">
            <a:spAutoFit/>
          </a:bodyPr>
          <a:lstStyle/>
          <a:p>
            <a:pPr algn="ctr"/>
            <a:r>
              <a:rPr kumimoji="1" lang="zh-TW" altLang="en-US" sz="1800" dirty="0"/>
              <a:t>口罩發射精準度仍有進步空間</a:t>
            </a:r>
            <a:endParaRPr lang="zh-TW" altLang="en-US" dirty="0"/>
          </a:p>
        </p:txBody>
      </p:sp>
      <p:sp>
        <p:nvSpPr>
          <p:cNvPr id="13" name="文字方塊 12">
            <a:extLst>
              <a:ext uri="{FF2B5EF4-FFF2-40B4-BE49-F238E27FC236}">
                <a16:creationId xmlns:a16="http://schemas.microsoft.com/office/drawing/2014/main" id="{930A77D1-8053-47D4-B484-EAF5AD3E36D2}"/>
              </a:ext>
            </a:extLst>
          </p:cNvPr>
          <p:cNvSpPr txBox="1"/>
          <p:nvPr/>
        </p:nvSpPr>
        <p:spPr>
          <a:xfrm>
            <a:off x="7584386" y="5953760"/>
            <a:ext cx="3241040" cy="369332"/>
          </a:xfrm>
          <a:prstGeom prst="rect">
            <a:avLst/>
          </a:prstGeom>
          <a:noFill/>
        </p:spPr>
        <p:txBody>
          <a:bodyPr wrap="square">
            <a:spAutoFit/>
          </a:bodyPr>
          <a:lstStyle/>
          <a:p>
            <a:pPr algn="ctr"/>
            <a:r>
              <a:rPr kumimoji="1" lang="zh-TW" altLang="en-US" sz="1800" dirty="0"/>
              <a:t>專案總攬</a:t>
            </a:r>
            <a:endParaRPr lang="zh-TW" altLang="en-US" dirty="0"/>
          </a:p>
        </p:txBody>
      </p:sp>
    </p:spTree>
    <p:extLst>
      <p:ext uri="{BB962C8B-B14F-4D97-AF65-F5344CB8AC3E}">
        <p14:creationId xmlns:p14="http://schemas.microsoft.com/office/powerpoint/2010/main" val="246671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2">
                    <a:lumMod val="75000"/>
                  </a:schemeClr>
                </a:solidFill>
              </a:rPr>
              <a:t>作品概述</a:t>
            </a:r>
          </a:p>
          <a:p>
            <a:r>
              <a:rPr lang="zh-TW" altLang="en-US" b="1" dirty="0">
                <a:solidFill>
                  <a:schemeClr val="bg1">
                    <a:lumMod val="75000"/>
                  </a:schemeClr>
                </a:solidFill>
              </a:rPr>
              <a:t>難點與創新</a:t>
            </a:r>
          </a:p>
          <a:p>
            <a:r>
              <a:rPr lang="zh-TW" altLang="en-US" b="1" dirty="0">
                <a:solidFill>
                  <a:schemeClr val="bg2">
                    <a:lumMod val="75000"/>
                  </a:schemeClr>
                </a:solidFill>
              </a:rPr>
              <a:t>設計與實現</a:t>
            </a:r>
            <a:endParaRPr lang="en-US" altLang="zh-TW" b="1" dirty="0">
              <a:solidFill>
                <a:schemeClr val="bg2">
                  <a:lumMod val="75000"/>
                </a:schemeClr>
              </a:solidFill>
            </a:endParaRPr>
          </a:p>
          <a:p>
            <a:r>
              <a:rPr lang="zh-TW" altLang="en-US" b="1" dirty="0">
                <a:solidFill>
                  <a:schemeClr val="bg2">
                    <a:lumMod val="75000"/>
                  </a:schemeClr>
                </a:solidFill>
              </a:rPr>
              <a:t>作品進度</a:t>
            </a:r>
            <a:endParaRPr lang="en-US" altLang="zh-TW" b="1" dirty="0">
              <a:solidFill>
                <a:schemeClr val="bg2">
                  <a:lumMod val="75000"/>
                </a:schemeClr>
              </a:solidFill>
            </a:endParaRPr>
          </a:p>
          <a:p>
            <a:r>
              <a:rPr lang="zh-TW" altLang="en-US" b="1" dirty="0"/>
              <a:t>測試結果</a:t>
            </a:r>
            <a:endParaRPr lang="en-US" altLang="zh-TW" b="1" dirty="0"/>
          </a:p>
          <a:p>
            <a:r>
              <a:rPr lang="zh-TW" altLang="en-US" b="1" dirty="0">
                <a:solidFill>
                  <a:schemeClr val="bg2">
                    <a:lumMod val="75000"/>
                  </a:schemeClr>
                </a:solidFill>
              </a:rPr>
              <a:t>總結展望</a:t>
            </a:r>
          </a:p>
          <a:p>
            <a:endParaRPr lang="zh-TW" altLang="en-US" b="1" dirty="0"/>
          </a:p>
        </p:txBody>
      </p:sp>
    </p:spTree>
    <p:custDataLst>
      <p:tags r:id="rId1"/>
    </p:custDataLst>
    <p:extLst>
      <p:ext uri="{BB962C8B-B14F-4D97-AF65-F5344CB8AC3E}">
        <p14:creationId xmlns:p14="http://schemas.microsoft.com/office/powerpoint/2010/main" val="3923342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測試結果（影片）</a:t>
            </a:r>
          </a:p>
        </p:txBody>
      </p:sp>
      <p:sp>
        <p:nvSpPr>
          <p:cNvPr id="6" name="文字方塊 5">
            <a:extLst>
              <a:ext uri="{FF2B5EF4-FFF2-40B4-BE49-F238E27FC236}">
                <a16:creationId xmlns:a16="http://schemas.microsoft.com/office/drawing/2014/main" id="{B86917EC-6582-43E4-9656-81665CE642FC}"/>
              </a:ext>
            </a:extLst>
          </p:cNvPr>
          <p:cNvSpPr txBox="1"/>
          <p:nvPr/>
        </p:nvSpPr>
        <p:spPr>
          <a:xfrm>
            <a:off x="8129824" y="5002723"/>
            <a:ext cx="2492990" cy="400110"/>
          </a:xfrm>
          <a:prstGeom prst="rect">
            <a:avLst/>
          </a:prstGeom>
          <a:noFill/>
        </p:spPr>
        <p:txBody>
          <a:bodyPr wrap="none" rtlCol="0">
            <a:spAutoFit/>
          </a:bodyPr>
          <a:lstStyle/>
          <a:p>
            <a:pPr algn="l"/>
            <a:r>
              <a:rPr lang="zh-TW" altLang="en-US" sz="2000" dirty="0"/>
              <a:t>口罩辨識與噴射測試</a:t>
            </a:r>
          </a:p>
        </p:txBody>
      </p:sp>
      <p:sp>
        <p:nvSpPr>
          <p:cNvPr id="7" name="文字方塊 6">
            <a:extLst>
              <a:ext uri="{FF2B5EF4-FFF2-40B4-BE49-F238E27FC236}">
                <a16:creationId xmlns:a16="http://schemas.microsoft.com/office/drawing/2014/main" id="{43C81F45-792E-42D9-997B-EDA5120F6DDD}"/>
              </a:ext>
            </a:extLst>
          </p:cNvPr>
          <p:cNvSpPr txBox="1"/>
          <p:nvPr/>
        </p:nvSpPr>
        <p:spPr>
          <a:xfrm>
            <a:off x="1249144" y="5002723"/>
            <a:ext cx="3775393" cy="400110"/>
          </a:xfrm>
          <a:prstGeom prst="rect">
            <a:avLst/>
          </a:prstGeom>
          <a:noFill/>
        </p:spPr>
        <p:txBody>
          <a:bodyPr wrap="none" rtlCol="0">
            <a:spAutoFit/>
          </a:bodyPr>
          <a:lstStyle/>
          <a:p>
            <a:pPr algn="l"/>
            <a:r>
              <a:rPr lang="zh-TW" altLang="en-US" sz="2000" dirty="0"/>
              <a:t>機器人移動與臉部抓取無線測試</a:t>
            </a:r>
          </a:p>
        </p:txBody>
      </p:sp>
      <p:pic>
        <p:nvPicPr>
          <p:cNvPr id="8" name="IMG_6355">
            <a:hlinkClick r:id="" action="ppaction://media"/>
            <a:extLst>
              <a:ext uri="{FF2B5EF4-FFF2-40B4-BE49-F238E27FC236}">
                <a16:creationId xmlns:a16="http://schemas.microsoft.com/office/drawing/2014/main" id="{C60238E9-787B-4FD3-A3E9-CB55BF2747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48399" y="1626510"/>
            <a:ext cx="5709921" cy="3211830"/>
          </a:xfrm>
          <a:prstGeom prst="rect">
            <a:avLst/>
          </a:prstGeom>
        </p:spPr>
      </p:pic>
      <p:pic>
        <p:nvPicPr>
          <p:cNvPr id="9" name="IMG_6339">
            <a:hlinkClick r:id="" action="ppaction://media"/>
            <a:extLst>
              <a:ext uri="{FF2B5EF4-FFF2-40B4-BE49-F238E27FC236}">
                <a16:creationId xmlns:a16="http://schemas.microsoft.com/office/drawing/2014/main" id="{BB9E4CE1-6573-4B48-BD3E-AFF84FA5995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33681" y="1626510"/>
            <a:ext cx="5709921" cy="3211830"/>
          </a:xfrm>
          <a:prstGeom prst="rect">
            <a:avLst/>
          </a:prstGeom>
        </p:spPr>
      </p:pic>
      <p:sp>
        <p:nvSpPr>
          <p:cNvPr id="10" name="矩形: 圓角 18">
            <a:extLst>
              <a:ext uri="{FF2B5EF4-FFF2-40B4-BE49-F238E27FC236}">
                <a16:creationId xmlns:a16="http://schemas.microsoft.com/office/drawing/2014/main" id="{F277CA5E-66A2-449E-A975-90AC9D47F90D}"/>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1" name="矩形: 圓角 18">
            <a:extLst>
              <a:ext uri="{FF2B5EF4-FFF2-40B4-BE49-F238E27FC236}">
                <a16:creationId xmlns:a16="http://schemas.microsoft.com/office/drawing/2014/main" id="{E14FA470-BB29-475F-8604-BFBE9F794135}"/>
              </a:ext>
            </a:extLst>
          </p:cNvPr>
          <p:cNvSpPr/>
          <p:nvPr/>
        </p:nvSpPr>
        <p:spPr>
          <a:xfrm>
            <a:off x="3746222"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452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5"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2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2">
                    <a:lumMod val="75000"/>
                  </a:schemeClr>
                </a:solidFill>
              </a:rPr>
              <a:t>作品概述</a:t>
            </a:r>
          </a:p>
          <a:p>
            <a:r>
              <a:rPr lang="zh-TW" altLang="en-US" b="1" dirty="0">
                <a:solidFill>
                  <a:schemeClr val="bg1">
                    <a:lumMod val="75000"/>
                  </a:schemeClr>
                </a:solidFill>
              </a:rPr>
              <a:t>難點與創新</a:t>
            </a:r>
          </a:p>
          <a:p>
            <a:r>
              <a:rPr lang="zh-TW" altLang="en-US" b="1" dirty="0">
                <a:solidFill>
                  <a:schemeClr val="bg2">
                    <a:lumMod val="75000"/>
                  </a:schemeClr>
                </a:solidFill>
              </a:rPr>
              <a:t>設計與實現</a:t>
            </a:r>
            <a:endParaRPr lang="en-US" altLang="zh-TW" b="1" dirty="0">
              <a:solidFill>
                <a:schemeClr val="bg2">
                  <a:lumMod val="75000"/>
                </a:schemeClr>
              </a:solidFill>
            </a:endParaRPr>
          </a:p>
          <a:p>
            <a:r>
              <a:rPr lang="zh-TW" altLang="en-US" b="1" dirty="0">
                <a:solidFill>
                  <a:schemeClr val="bg2">
                    <a:lumMod val="75000"/>
                  </a:schemeClr>
                </a:solidFill>
              </a:rPr>
              <a:t>作品進度</a:t>
            </a:r>
            <a:endParaRPr lang="en-US" altLang="zh-TW" b="1" dirty="0">
              <a:solidFill>
                <a:schemeClr val="bg2">
                  <a:lumMod val="75000"/>
                </a:schemeClr>
              </a:solidFill>
            </a:endParaRPr>
          </a:p>
          <a:p>
            <a:r>
              <a:rPr lang="zh-TW" altLang="en-US" b="1" dirty="0">
                <a:solidFill>
                  <a:schemeClr val="bg2">
                    <a:lumMod val="75000"/>
                  </a:schemeClr>
                </a:solidFill>
              </a:rPr>
              <a:t>測試結果</a:t>
            </a:r>
            <a:endParaRPr lang="en-US" altLang="zh-TW" b="1" dirty="0">
              <a:solidFill>
                <a:schemeClr val="bg2">
                  <a:lumMod val="75000"/>
                </a:schemeClr>
              </a:solidFill>
            </a:endParaRPr>
          </a:p>
          <a:p>
            <a:r>
              <a:rPr lang="zh-TW" altLang="en-US" b="1" dirty="0"/>
              <a:t>總結展望</a:t>
            </a:r>
          </a:p>
          <a:p>
            <a:endParaRPr lang="zh-TW" altLang="en-US" b="1" dirty="0"/>
          </a:p>
        </p:txBody>
      </p:sp>
    </p:spTree>
    <p:custDataLst>
      <p:tags r:id="rId1"/>
    </p:custDataLst>
    <p:extLst>
      <p:ext uri="{BB962C8B-B14F-4D97-AF65-F5344CB8AC3E}">
        <p14:creationId xmlns:p14="http://schemas.microsoft.com/office/powerpoint/2010/main" val="620888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總結展望</a:t>
            </a:r>
          </a:p>
        </p:txBody>
      </p:sp>
      <p:sp>
        <p:nvSpPr>
          <p:cNvPr id="7" name="矩形: 圓角 18">
            <a:extLst>
              <a:ext uri="{FF2B5EF4-FFF2-40B4-BE49-F238E27FC236}">
                <a16:creationId xmlns:a16="http://schemas.microsoft.com/office/drawing/2014/main" id="{D3781F4D-E79E-4CEC-BF38-C2EF11D991F9}"/>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A4769ABA-75EA-4FA4-A026-BD11E07F0CCC}"/>
              </a:ext>
            </a:extLst>
          </p:cNvPr>
          <p:cNvSpPr/>
          <p:nvPr/>
        </p:nvSpPr>
        <p:spPr>
          <a:xfrm>
            <a:off x="2325120"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7D427A0F-BB30-4232-A3CA-4B82A23D36F7}"/>
              </a:ext>
            </a:extLst>
          </p:cNvPr>
          <p:cNvSpPr txBox="1"/>
          <p:nvPr/>
        </p:nvSpPr>
        <p:spPr>
          <a:xfrm>
            <a:off x="2327913" y="5402182"/>
            <a:ext cx="7536174" cy="830997"/>
          </a:xfrm>
          <a:prstGeom prst="rect">
            <a:avLst/>
          </a:prstGeom>
          <a:noFill/>
        </p:spPr>
        <p:txBody>
          <a:bodyPr wrap="square">
            <a:spAutoFit/>
          </a:bodyPr>
          <a:lstStyle/>
          <a:p>
            <a:r>
              <a:rPr kumimoji="1" lang="zh-TW" altLang="en-US" sz="2400" dirty="0"/>
              <a:t>讓本次專案成為一個平台，透過移動與遠端遙控能力，在未來能透過各種感測元件，與不同的防疫需求結合</a:t>
            </a:r>
            <a:endParaRPr kumimoji="1" lang="en-US" altLang="zh-TW" sz="2400" dirty="0"/>
          </a:p>
        </p:txBody>
      </p:sp>
      <p:pic>
        <p:nvPicPr>
          <p:cNvPr id="6" name="圖片 5">
            <a:extLst>
              <a:ext uri="{FF2B5EF4-FFF2-40B4-BE49-F238E27FC236}">
                <a16:creationId xmlns:a16="http://schemas.microsoft.com/office/drawing/2014/main" id="{DD43C94C-28CC-4049-B886-0F7BB9CCFBE0}"/>
              </a:ext>
            </a:extLst>
          </p:cNvPr>
          <p:cNvPicPr>
            <a:picLocks noChangeAspect="1"/>
          </p:cNvPicPr>
          <p:nvPr/>
        </p:nvPicPr>
        <p:blipFill rotWithShape="1">
          <a:blip r:embed="rId2"/>
          <a:srcRect t="7707"/>
          <a:stretch/>
        </p:blipFill>
        <p:spPr>
          <a:xfrm>
            <a:off x="2997908" y="1480629"/>
            <a:ext cx="6196183" cy="3896741"/>
          </a:xfrm>
          <a:prstGeom prst="rect">
            <a:avLst/>
          </a:prstGeom>
        </p:spPr>
      </p:pic>
    </p:spTree>
    <p:extLst>
      <p:ext uri="{BB962C8B-B14F-4D97-AF65-F5344CB8AC3E}">
        <p14:creationId xmlns:p14="http://schemas.microsoft.com/office/powerpoint/2010/main" val="326104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t>作品概述</a:t>
            </a:r>
          </a:p>
          <a:p>
            <a:r>
              <a:rPr lang="zh-TW" altLang="en-US" b="1" dirty="0"/>
              <a:t>難點與創新</a:t>
            </a:r>
          </a:p>
          <a:p>
            <a:r>
              <a:rPr lang="zh-TW" altLang="en-US" b="1" dirty="0"/>
              <a:t>設計與實現</a:t>
            </a:r>
            <a:endParaRPr lang="en-US" altLang="zh-TW" b="1" dirty="0"/>
          </a:p>
          <a:p>
            <a:r>
              <a:rPr lang="zh-TW" altLang="en-US" b="1" dirty="0"/>
              <a:t>作品進度</a:t>
            </a:r>
            <a:endParaRPr lang="en-US" altLang="zh-TW" b="1" dirty="0"/>
          </a:p>
          <a:p>
            <a:r>
              <a:rPr lang="zh-TW" altLang="en-US" b="1" dirty="0"/>
              <a:t>測試結果</a:t>
            </a:r>
            <a:endParaRPr lang="en-US" altLang="zh-TW" b="1" dirty="0"/>
          </a:p>
          <a:p>
            <a:r>
              <a:rPr lang="zh-TW" altLang="en-US" b="1" dirty="0"/>
              <a:t>總結展望</a:t>
            </a:r>
          </a:p>
        </p:txBody>
      </p:sp>
    </p:spTree>
    <p:custDataLst>
      <p:tags r:id="rId1"/>
    </p:custDataLst>
    <p:extLst>
      <p:ext uri="{BB962C8B-B14F-4D97-AF65-F5344CB8AC3E}">
        <p14:creationId xmlns:p14="http://schemas.microsoft.com/office/powerpoint/2010/main" val="36273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t>作品概述</a:t>
            </a:r>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solidFill>
                  <a:schemeClr val="bg2">
                    <a:lumMod val="75000"/>
                  </a:schemeClr>
                </a:solidFill>
              </a:rPr>
              <a:t>作品進度</a:t>
            </a:r>
            <a:endParaRPr lang="en-US" altLang="zh-TW" b="1" dirty="0">
              <a:solidFill>
                <a:schemeClr val="bg2">
                  <a:lumMod val="75000"/>
                </a:schemeClr>
              </a:solidFill>
            </a:endParaRPr>
          </a:p>
          <a:p>
            <a:r>
              <a:rPr lang="zh-TW" altLang="en-US" b="1" dirty="0">
                <a:solidFill>
                  <a:schemeClr val="bg2">
                    <a:lumMod val="75000"/>
                  </a:schemeClr>
                </a:solidFill>
              </a:rPr>
              <a:t>測試結果</a:t>
            </a:r>
            <a:endParaRPr lang="en-US" altLang="zh-TW" b="1" dirty="0">
              <a:solidFill>
                <a:schemeClr val="bg2">
                  <a:lumMod val="75000"/>
                </a:schemeClr>
              </a:solidFill>
            </a:endParaRPr>
          </a:p>
          <a:p>
            <a:r>
              <a:rPr lang="zh-TW" altLang="en-US" b="1" dirty="0">
                <a:solidFill>
                  <a:schemeClr val="bg2">
                    <a:lumMod val="75000"/>
                  </a:schemeClr>
                </a:solidFill>
              </a:rPr>
              <a:t>總結展望</a:t>
            </a:r>
            <a:endParaRPr lang="en-US" altLang="zh-TW" b="1" dirty="0">
              <a:solidFill>
                <a:schemeClr val="bg2">
                  <a:lumMod val="75000"/>
                </a:schemeClr>
              </a:solidFill>
            </a:endParaRPr>
          </a:p>
        </p:txBody>
      </p:sp>
    </p:spTree>
    <p:custDataLst>
      <p:tags r:id="rId1"/>
    </p:custDataLst>
    <p:extLst>
      <p:ext uri="{BB962C8B-B14F-4D97-AF65-F5344CB8AC3E}">
        <p14:creationId xmlns:p14="http://schemas.microsoft.com/office/powerpoint/2010/main" val="27213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dirty="0"/>
              <a:t>作品概述</a:t>
            </a:r>
            <a:r>
              <a:rPr lang="en-US" altLang="zh-TW" dirty="0"/>
              <a:t>-</a:t>
            </a:r>
            <a:r>
              <a:rPr lang="zh-TW" altLang="en-US" dirty="0"/>
              <a:t>關於動機</a:t>
            </a:r>
          </a:p>
        </p:txBody>
      </p:sp>
      <p:sp>
        <p:nvSpPr>
          <p:cNvPr id="4" name="矩形 3">
            <a:extLst>
              <a:ext uri="{FF2B5EF4-FFF2-40B4-BE49-F238E27FC236}">
                <a16:creationId xmlns:a16="http://schemas.microsoft.com/office/drawing/2014/main" id="{A41299A0-C387-5EA3-BB13-60183B0EFE17}"/>
              </a:ext>
            </a:extLst>
          </p:cNvPr>
          <p:cNvSpPr/>
          <p:nvPr/>
        </p:nvSpPr>
        <p:spPr>
          <a:xfrm>
            <a:off x="1308585" y="3080574"/>
            <a:ext cx="5544457" cy="830997"/>
          </a:xfrm>
          <a:prstGeom prst="rect">
            <a:avLst/>
          </a:prstGeom>
        </p:spPr>
        <p:txBody>
          <a:bodyPr wrap="square">
            <a:spAutoFit/>
          </a:bodyPr>
          <a:lstStyle/>
          <a:p>
            <a:r>
              <a:rPr lang="zh-TW" altLang="en-US" sz="2400" dirty="0">
                <a:solidFill>
                  <a:srgbClr val="000000"/>
                </a:solidFill>
                <a:latin typeface="微軟正黑體" panose="020B0604030504040204" pitchFamily="34" charset="-120"/>
                <a:ea typeface="微軟正黑體" panose="020B0604030504040204" pitchFamily="34" charset="-120"/>
              </a:rPr>
              <a:t>東大教授河岡義裕研究，戴外科口罩的人，發現減少</a:t>
            </a:r>
            <a:r>
              <a:rPr lang="en-US" altLang="zh-TW" sz="2400" dirty="0">
                <a:solidFill>
                  <a:srgbClr val="FF0000"/>
                </a:solidFill>
                <a:latin typeface="微軟正黑體" panose="020B0604030504040204" pitchFamily="34" charset="-120"/>
                <a:ea typeface="微軟正黑體" panose="020B0604030504040204" pitchFamily="34" charset="-120"/>
              </a:rPr>
              <a:t>47%</a:t>
            </a:r>
            <a:r>
              <a:rPr lang="zh-TW" altLang="en-US" sz="2400" dirty="0">
                <a:solidFill>
                  <a:srgbClr val="000000"/>
                </a:solidFill>
                <a:latin typeface="微軟正黑體" panose="020B0604030504040204" pitchFamily="34" charset="-120"/>
                <a:ea typeface="微軟正黑體" panose="020B0604030504040204" pitchFamily="34" charset="-120"/>
              </a:rPr>
              <a:t>病毒吸入量</a:t>
            </a:r>
            <a:endParaRPr lang="zh-TW" altLang="en-US" sz="24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4BBAF9F-30EC-0CB7-01FE-1BA318DE3D7C}"/>
              </a:ext>
            </a:extLst>
          </p:cNvPr>
          <p:cNvPicPr>
            <a:picLocks noChangeAspect="1"/>
          </p:cNvPicPr>
          <p:nvPr/>
        </p:nvPicPr>
        <p:blipFill rotWithShape="1">
          <a:blip r:embed="rId2"/>
          <a:srcRect l="15555" t="10034" r="35159" b="78678"/>
          <a:stretch/>
        </p:blipFill>
        <p:spPr>
          <a:xfrm>
            <a:off x="1113334" y="1643226"/>
            <a:ext cx="9858529" cy="1270019"/>
          </a:xfrm>
          <a:prstGeom prst="rect">
            <a:avLst/>
          </a:prstGeom>
        </p:spPr>
      </p:pic>
      <p:pic>
        <p:nvPicPr>
          <p:cNvPr id="6" name="圖片 5">
            <a:extLst>
              <a:ext uri="{FF2B5EF4-FFF2-40B4-BE49-F238E27FC236}">
                <a16:creationId xmlns:a16="http://schemas.microsoft.com/office/drawing/2014/main" id="{10F049ED-AFA1-2624-CE20-5FD75B94C964}"/>
              </a:ext>
            </a:extLst>
          </p:cNvPr>
          <p:cNvPicPr>
            <a:picLocks noChangeAspect="1"/>
          </p:cNvPicPr>
          <p:nvPr/>
        </p:nvPicPr>
        <p:blipFill rotWithShape="1">
          <a:blip r:embed="rId3"/>
          <a:srcRect l="4761" t="17796" r="30318" b="3898"/>
          <a:stretch/>
        </p:blipFill>
        <p:spPr>
          <a:xfrm>
            <a:off x="7205466" y="3080574"/>
            <a:ext cx="3822021" cy="2593180"/>
          </a:xfrm>
          <a:prstGeom prst="rect">
            <a:avLst/>
          </a:prstGeom>
        </p:spPr>
      </p:pic>
      <p:sp>
        <p:nvSpPr>
          <p:cNvPr id="7" name="矩形: 圓角 18">
            <a:extLst>
              <a:ext uri="{FF2B5EF4-FFF2-40B4-BE49-F238E27FC236}">
                <a16:creationId xmlns:a16="http://schemas.microsoft.com/office/drawing/2014/main" id="{BE8F4B90-2FDB-4EA5-A8F5-D07A003D0C86}"/>
              </a:ext>
            </a:extLst>
          </p:cNvPr>
          <p:cNvSpPr/>
          <p:nvPr/>
        </p:nvSpPr>
        <p:spPr>
          <a:xfrm>
            <a:off x="765200" y="1037973"/>
            <a:ext cx="4145127" cy="135196"/>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89AED945-C56D-4453-A0FD-99162A54A031}"/>
              </a:ext>
            </a:extLst>
          </p:cNvPr>
          <p:cNvSpPr/>
          <p:nvPr/>
        </p:nvSpPr>
        <p:spPr>
          <a:xfrm>
            <a:off x="4080813"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661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BE1947A-EB1F-3DEC-3CA9-DCBD283B8FC1}"/>
              </a:ext>
            </a:extLst>
          </p:cNvPr>
          <p:cNvSpPr txBox="1"/>
          <p:nvPr/>
        </p:nvSpPr>
        <p:spPr>
          <a:xfrm>
            <a:off x="1202168" y="1699957"/>
            <a:ext cx="5211683" cy="523220"/>
          </a:xfrm>
          <a:prstGeom prst="rect">
            <a:avLst/>
          </a:prstGeom>
          <a:noFill/>
        </p:spPr>
        <p:txBody>
          <a:bodyPr wrap="none" rtlCol="0">
            <a:spAutoFit/>
          </a:bodyPr>
          <a:lstStyle/>
          <a:p>
            <a:r>
              <a:rPr lang="zh-TW" altLang="en-US" sz="2800" dirty="0">
                <a:latin typeface="微軟正黑體 Light" panose="020B0304030504040204" pitchFamily="34" charset="-120"/>
                <a:ea typeface="微軟正黑體 Light" panose="020B0304030504040204" pitchFamily="34" charset="-120"/>
              </a:rPr>
              <a:t>因此我們認為最佳的解決方法是</a:t>
            </a:r>
          </a:p>
        </p:txBody>
      </p:sp>
      <p:sp>
        <p:nvSpPr>
          <p:cNvPr id="5" name="文字方塊 4">
            <a:extLst>
              <a:ext uri="{FF2B5EF4-FFF2-40B4-BE49-F238E27FC236}">
                <a16:creationId xmlns:a16="http://schemas.microsoft.com/office/drawing/2014/main" id="{680F49BD-CEEE-75B2-7BB7-D68E4ABA4349}"/>
              </a:ext>
            </a:extLst>
          </p:cNvPr>
          <p:cNvSpPr txBox="1"/>
          <p:nvPr/>
        </p:nvSpPr>
        <p:spPr>
          <a:xfrm>
            <a:off x="2823125" y="2363387"/>
            <a:ext cx="6391493" cy="769441"/>
          </a:xfrm>
          <a:prstGeom prst="rect">
            <a:avLst/>
          </a:prstGeom>
          <a:noFill/>
        </p:spPr>
        <p:txBody>
          <a:bodyPr wrap="none" rtlCol="0">
            <a:spAutoFit/>
          </a:bodyPr>
          <a:lstStyle/>
          <a:p>
            <a:r>
              <a:rPr lang="zh-TW" altLang="en-US" sz="4400" dirty="0">
                <a:latin typeface="微軟正黑體 Light" panose="020B0304030504040204" pitchFamily="34" charset="-120"/>
                <a:ea typeface="微軟正黑體 Light" panose="020B0304030504040204" pitchFamily="34" charset="-120"/>
              </a:rPr>
              <a:t>直接把口罩射在別人臉上</a:t>
            </a:r>
          </a:p>
        </p:txBody>
      </p:sp>
      <p:sp>
        <p:nvSpPr>
          <p:cNvPr id="6" name="文字方塊 5">
            <a:extLst>
              <a:ext uri="{FF2B5EF4-FFF2-40B4-BE49-F238E27FC236}">
                <a16:creationId xmlns:a16="http://schemas.microsoft.com/office/drawing/2014/main" id="{8844B5E0-0A58-D9AF-6AC8-EA32B38C767E}"/>
              </a:ext>
            </a:extLst>
          </p:cNvPr>
          <p:cNvSpPr txBox="1"/>
          <p:nvPr/>
        </p:nvSpPr>
        <p:spPr>
          <a:xfrm>
            <a:off x="5230458" y="4280030"/>
            <a:ext cx="4134465" cy="769441"/>
          </a:xfrm>
          <a:prstGeom prst="rect">
            <a:avLst/>
          </a:prstGeom>
          <a:noFill/>
        </p:spPr>
        <p:txBody>
          <a:bodyPr wrap="none" rtlCol="0">
            <a:spAutoFit/>
          </a:bodyPr>
          <a:lstStyle/>
          <a:p>
            <a:r>
              <a:rPr lang="zh-TW" altLang="en-US" sz="4400" dirty="0">
                <a:latin typeface="微軟正黑體 Light" panose="020B0304030504040204" pitchFamily="34" charset="-120"/>
                <a:ea typeface="微軟正黑體 Light" panose="020B0304030504040204" pitchFamily="34" charset="-120"/>
              </a:rPr>
              <a:t>口罩監督機器人</a:t>
            </a:r>
          </a:p>
        </p:txBody>
      </p:sp>
      <p:sp>
        <p:nvSpPr>
          <p:cNvPr id="9" name="文字方塊 8">
            <a:extLst>
              <a:ext uri="{FF2B5EF4-FFF2-40B4-BE49-F238E27FC236}">
                <a16:creationId xmlns:a16="http://schemas.microsoft.com/office/drawing/2014/main" id="{EBC079C7-10D7-2BCF-D27A-1A3022A44034}"/>
              </a:ext>
            </a:extLst>
          </p:cNvPr>
          <p:cNvSpPr txBox="1"/>
          <p:nvPr/>
        </p:nvSpPr>
        <p:spPr>
          <a:xfrm>
            <a:off x="1202168" y="3641234"/>
            <a:ext cx="7007046" cy="523220"/>
          </a:xfrm>
          <a:prstGeom prst="rect">
            <a:avLst/>
          </a:prstGeom>
          <a:noFill/>
        </p:spPr>
        <p:txBody>
          <a:bodyPr wrap="none" rtlCol="0">
            <a:spAutoFit/>
          </a:bodyPr>
          <a:lstStyle/>
          <a:p>
            <a:r>
              <a:rPr lang="zh-TW" altLang="en-US" sz="2800" dirty="0">
                <a:latin typeface="微軟正黑體 Light" panose="020B0304030504040204" pitchFamily="34" charset="-120"/>
                <a:ea typeface="微軟正黑體 Light" panose="020B0304030504040204" pitchFamily="34" charset="-120"/>
              </a:rPr>
              <a:t>基於遠距照護醫療、好玩、話題性所發展出</a:t>
            </a:r>
          </a:p>
        </p:txBody>
      </p:sp>
      <p:sp>
        <p:nvSpPr>
          <p:cNvPr id="10" name="矩形: 圓角 18">
            <a:extLst>
              <a:ext uri="{FF2B5EF4-FFF2-40B4-BE49-F238E27FC236}">
                <a16:creationId xmlns:a16="http://schemas.microsoft.com/office/drawing/2014/main" id="{D75D3D7D-B08A-8824-7408-7FCAB7F59EE6}"/>
              </a:ext>
            </a:extLst>
          </p:cNvPr>
          <p:cNvSpPr/>
          <p:nvPr/>
        </p:nvSpPr>
        <p:spPr>
          <a:xfrm>
            <a:off x="1202168" y="2215473"/>
            <a:ext cx="2880000" cy="9533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矩形: 圓角 18">
            <a:extLst>
              <a:ext uri="{FF2B5EF4-FFF2-40B4-BE49-F238E27FC236}">
                <a16:creationId xmlns:a16="http://schemas.microsoft.com/office/drawing/2014/main" id="{FCFBEEAB-F8DA-35EB-1266-9350AFE1C0A7}"/>
              </a:ext>
            </a:extLst>
          </p:cNvPr>
          <p:cNvSpPr/>
          <p:nvPr/>
        </p:nvSpPr>
        <p:spPr>
          <a:xfrm>
            <a:off x="3659528" y="2213973"/>
            <a:ext cx="2880000" cy="9684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2" name="矩形: 圓角 18">
            <a:extLst>
              <a:ext uri="{FF2B5EF4-FFF2-40B4-BE49-F238E27FC236}">
                <a16:creationId xmlns:a16="http://schemas.microsoft.com/office/drawing/2014/main" id="{0083C9CF-97C2-2687-15D2-52EAB734D0FF}"/>
              </a:ext>
            </a:extLst>
          </p:cNvPr>
          <p:cNvSpPr/>
          <p:nvPr/>
        </p:nvSpPr>
        <p:spPr>
          <a:xfrm>
            <a:off x="6116888" y="2213973"/>
            <a:ext cx="2880000" cy="96840"/>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矩形: 圓角 18">
            <a:extLst>
              <a:ext uri="{FF2B5EF4-FFF2-40B4-BE49-F238E27FC236}">
                <a16:creationId xmlns:a16="http://schemas.microsoft.com/office/drawing/2014/main" id="{4CF243C6-0E31-2A5F-ADEE-B3A900CE18EC}"/>
              </a:ext>
            </a:extLst>
          </p:cNvPr>
          <p:cNvSpPr/>
          <p:nvPr/>
        </p:nvSpPr>
        <p:spPr>
          <a:xfrm>
            <a:off x="6647841" y="3291175"/>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7" name="矩形: 圓角 18">
            <a:extLst>
              <a:ext uri="{FF2B5EF4-FFF2-40B4-BE49-F238E27FC236}">
                <a16:creationId xmlns:a16="http://schemas.microsoft.com/office/drawing/2014/main" id="{C2591CA4-1B57-13AB-EE65-5A2A6E6F2FBE}"/>
              </a:ext>
            </a:extLst>
          </p:cNvPr>
          <p:cNvSpPr/>
          <p:nvPr/>
        </p:nvSpPr>
        <p:spPr>
          <a:xfrm>
            <a:off x="8339841" y="3516193"/>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29E746FD-DE98-8735-A348-70E5AC25865F}"/>
              </a:ext>
            </a:extLst>
          </p:cNvPr>
          <p:cNvSpPr/>
          <p:nvPr/>
        </p:nvSpPr>
        <p:spPr>
          <a:xfrm>
            <a:off x="1202168" y="4204479"/>
            <a:ext cx="2880000" cy="9533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0" name="矩形: 圓角 18">
            <a:extLst>
              <a:ext uri="{FF2B5EF4-FFF2-40B4-BE49-F238E27FC236}">
                <a16:creationId xmlns:a16="http://schemas.microsoft.com/office/drawing/2014/main" id="{C23E929C-D3A7-66C1-E19D-3C594CCDC3A5}"/>
              </a:ext>
            </a:extLst>
          </p:cNvPr>
          <p:cNvSpPr/>
          <p:nvPr/>
        </p:nvSpPr>
        <p:spPr>
          <a:xfrm>
            <a:off x="3659528" y="4202979"/>
            <a:ext cx="2880000" cy="9684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1" name="矩形: 圓角 18">
            <a:extLst>
              <a:ext uri="{FF2B5EF4-FFF2-40B4-BE49-F238E27FC236}">
                <a16:creationId xmlns:a16="http://schemas.microsoft.com/office/drawing/2014/main" id="{1244EEC4-3A77-7BA3-07C3-F4061872CDD9}"/>
              </a:ext>
            </a:extLst>
          </p:cNvPr>
          <p:cNvSpPr/>
          <p:nvPr/>
        </p:nvSpPr>
        <p:spPr>
          <a:xfrm>
            <a:off x="6116888" y="4202979"/>
            <a:ext cx="2880000" cy="96840"/>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圓角 18">
            <a:extLst>
              <a:ext uri="{FF2B5EF4-FFF2-40B4-BE49-F238E27FC236}">
                <a16:creationId xmlns:a16="http://schemas.microsoft.com/office/drawing/2014/main" id="{348A8FF5-6372-7A43-D193-CC9F98C96818}"/>
              </a:ext>
            </a:extLst>
          </p:cNvPr>
          <p:cNvSpPr/>
          <p:nvPr/>
        </p:nvSpPr>
        <p:spPr>
          <a:xfrm>
            <a:off x="6647841" y="5080484"/>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3" name="矩形: 圓角 18">
            <a:extLst>
              <a:ext uri="{FF2B5EF4-FFF2-40B4-BE49-F238E27FC236}">
                <a16:creationId xmlns:a16="http://schemas.microsoft.com/office/drawing/2014/main" id="{AE076418-CBF8-B630-7FBF-49F6C71B5049}"/>
              </a:ext>
            </a:extLst>
          </p:cNvPr>
          <p:cNvSpPr/>
          <p:nvPr/>
        </p:nvSpPr>
        <p:spPr>
          <a:xfrm>
            <a:off x="8339841" y="5305502"/>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4" name="標題 2">
            <a:extLst>
              <a:ext uri="{FF2B5EF4-FFF2-40B4-BE49-F238E27FC236}">
                <a16:creationId xmlns:a16="http://schemas.microsoft.com/office/drawing/2014/main" id="{C0674228-0A23-91BF-AD99-DA3E95666165}"/>
              </a:ext>
            </a:extLst>
          </p:cNvPr>
          <p:cNvSpPr>
            <a:spLocks noGrp="1"/>
          </p:cNvSpPr>
          <p:nvPr>
            <p:ph type="title"/>
          </p:nvPr>
        </p:nvSpPr>
        <p:spPr>
          <a:xfrm>
            <a:off x="457200" y="0"/>
            <a:ext cx="11277922" cy="1005840"/>
          </a:xfrm>
        </p:spPr>
        <p:txBody>
          <a:bodyPr/>
          <a:lstStyle/>
          <a:p>
            <a:r>
              <a:rPr kumimoji="1" lang="zh-TW" altLang="en-US" dirty="0"/>
              <a:t>作品概述</a:t>
            </a:r>
          </a:p>
        </p:txBody>
      </p:sp>
      <p:sp>
        <p:nvSpPr>
          <p:cNvPr id="18" name="矩形: 圓角 18">
            <a:extLst>
              <a:ext uri="{FF2B5EF4-FFF2-40B4-BE49-F238E27FC236}">
                <a16:creationId xmlns:a16="http://schemas.microsoft.com/office/drawing/2014/main" id="{D4BA11A5-9DE5-4DC0-AB99-4CDB02DEEAE6}"/>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5" name="矩形: 圓角 18">
            <a:extLst>
              <a:ext uri="{FF2B5EF4-FFF2-40B4-BE49-F238E27FC236}">
                <a16:creationId xmlns:a16="http://schemas.microsoft.com/office/drawing/2014/main" id="{A423913E-8822-41A0-A6FE-AFE56A848C18}"/>
              </a:ext>
            </a:extLst>
          </p:cNvPr>
          <p:cNvSpPr/>
          <p:nvPr/>
        </p:nvSpPr>
        <p:spPr>
          <a:xfrm>
            <a:off x="2356617"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365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2">
                    <a:lumMod val="75000"/>
                  </a:schemeClr>
                </a:solidFill>
              </a:rPr>
              <a:t>作品概述</a:t>
            </a:r>
          </a:p>
          <a:p>
            <a:r>
              <a:rPr lang="zh-TW" altLang="en-US" b="1" dirty="0"/>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dirty="0">
                <a:solidFill>
                  <a:schemeClr val="bg2">
                    <a:lumMod val="75000"/>
                  </a:schemeClr>
                </a:solidFill>
              </a:rPr>
              <a:t>作品進度</a:t>
            </a:r>
            <a:endParaRPr lang="en-US" altLang="zh-TW" b="1" dirty="0">
              <a:solidFill>
                <a:schemeClr val="bg2">
                  <a:lumMod val="75000"/>
                </a:schemeClr>
              </a:solidFill>
            </a:endParaRPr>
          </a:p>
          <a:p>
            <a:r>
              <a:rPr lang="zh-TW" altLang="en-US" b="1" dirty="0">
                <a:solidFill>
                  <a:schemeClr val="bg2">
                    <a:lumMod val="75000"/>
                  </a:schemeClr>
                </a:solidFill>
              </a:rPr>
              <a:t>測試結果</a:t>
            </a:r>
            <a:endParaRPr lang="en-US" altLang="zh-TW" b="1" dirty="0">
              <a:solidFill>
                <a:schemeClr val="bg2">
                  <a:lumMod val="75000"/>
                </a:schemeClr>
              </a:solidFill>
            </a:endParaRPr>
          </a:p>
          <a:p>
            <a:r>
              <a:rPr lang="zh-TW" altLang="en-US" b="1" dirty="0">
                <a:solidFill>
                  <a:schemeClr val="bg2">
                    <a:lumMod val="75000"/>
                  </a:schemeClr>
                </a:solidFill>
              </a:rPr>
              <a:t>總結展望</a:t>
            </a:r>
          </a:p>
        </p:txBody>
      </p:sp>
    </p:spTree>
    <p:custDataLst>
      <p:tags r:id="rId1"/>
    </p:custDataLst>
    <p:extLst>
      <p:ext uri="{BB962C8B-B14F-4D97-AF65-F5344CB8AC3E}">
        <p14:creationId xmlns:p14="http://schemas.microsoft.com/office/powerpoint/2010/main" val="428590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難點與創新</a:t>
            </a:r>
          </a:p>
        </p:txBody>
      </p:sp>
      <p:sp>
        <p:nvSpPr>
          <p:cNvPr id="5" name="文字方塊 4">
            <a:extLst>
              <a:ext uri="{FF2B5EF4-FFF2-40B4-BE49-F238E27FC236}">
                <a16:creationId xmlns:a16="http://schemas.microsoft.com/office/drawing/2014/main" id="{4D6727F2-0367-CEA8-4FB1-909637054741}"/>
              </a:ext>
            </a:extLst>
          </p:cNvPr>
          <p:cNvSpPr txBox="1"/>
          <p:nvPr/>
        </p:nvSpPr>
        <p:spPr>
          <a:xfrm>
            <a:off x="695732" y="1535371"/>
            <a:ext cx="10518188" cy="584775"/>
          </a:xfrm>
          <a:prstGeom prst="rect">
            <a:avLst/>
          </a:prstGeom>
          <a:noFill/>
        </p:spPr>
        <p:txBody>
          <a:bodyPr wrap="square" rtlCol="0">
            <a:spAutoFit/>
          </a:bodyPr>
          <a:lstStyle/>
          <a:p>
            <a:r>
              <a:rPr kumimoji="1" lang="zh-TW" altLang="en-US" sz="3200" dirty="0"/>
              <a:t>難點：</a:t>
            </a:r>
            <a:endParaRPr kumimoji="1" lang="en-US" altLang="zh-TW" sz="3200" dirty="0"/>
          </a:p>
        </p:txBody>
      </p:sp>
      <p:sp>
        <p:nvSpPr>
          <p:cNvPr id="7" name="矩形: 圓角 18">
            <a:extLst>
              <a:ext uri="{FF2B5EF4-FFF2-40B4-BE49-F238E27FC236}">
                <a16:creationId xmlns:a16="http://schemas.microsoft.com/office/drawing/2014/main" id="{D3781F4D-E79E-4CEC-BF38-C2EF11D991F9}"/>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A4769ABA-75EA-4FA4-A026-BD11E07F0CCC}"/>
              </a:ext>
            </a:extLst>
          </p:cNvPr>
          <p:cNvSpPr/>
          <p:nvPr/>
        </p:nvSpPr>
        <p:spPr>
          <a:xfrm>
            <a:off x="2666763"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44698D9B-797A-48E4-AEE1-D928B74730C1}"/>
              </a:ext>
            </a:extLst>
          </p:cNvPr>
          <p:cNvSpPr txBox="1"/>
          <p:nvPr/>
        </p:nvSpPr>
        <p:spPr>
          <a:xfrm>
            <a:off x="568036" y="4966722"/>
            <a:ext cx="3384000" cy="830997"/>
          </a:xfrm>
          <a:prstGeom prst="rect">
            <a:avLst/>
          </a:prstGeom>
          <a:noFill/>
        </p:spPr>
        <p:txBody>
          <a:bodyPr wrap="square">
            <a:spAutoFit/>
          </a:bodyPr>
          <a:lstStyle/>
          <a:p>
            <a:pPr algn="ctr"/>
            <a:r>
              <a:rPr kumimoji="1" lang="zh-TW" altLang="en-US" sz="2400" dirty="0"/>
              <a:t>口罩發射器運用</a:t>
            </a:r>
            <a:endParaRPr kumimoji="1" lang="en-US" altLang="zh-TW" sz="2400" dirty="0"/>
          </a:p>
          <a:p>
            <a:pPr algn="ctr"/>
            <a:r>
              <a:rPr kumimoji="1" lang="zh-TW" altLang="en-US" sz="2400" dirty="0"/>
              <a:t>氣壓鋼瓶的控制</a:t>
            </a:r>
            <a:endParaRPr kumimoji="1" lang="en-US" altLang="zh-TW" sz="2400" dirty="0"/>
          </a:p>
        </p:txBody>
      </p:sp>
      <p:sp>
        <p:nvSpPr>
          <p:cNvPr id="10" name="文字方塊 9">
            <a:extLst>
              <a:ext uri="{FF2B5EF4-FFF2-40B4-BE49-F238E27FC236}">
                <a16:creationId xmlns:a16="http://schemas.microsoft.com/office/drawing/2014/main" id="{2E0D40F8-EFEE-43F5-94B5-40049FFA5ED6}"/>
              </a:ext>
            </a:extLst>
          </p:cNvPr>
          <p:cNvSpPr txBox="1"/>
          <p:nvPr/>
        </p:nvSpPr>
        <p:spPr>
          <a:xfrm>
            <a:off x="7933358" y="4948193"/>
            <a:ext cx="3384000" cy="830997"/>
          </a:xfrm>
          <a:prstGeom prst="rect">
            <a:avLst/>
          </a:prstGeom>
          <a:noFill/>
        </p:spPr>
        <p:txBody>
          <a:bodyPr wrap="square">
            <a:spAutoFit/>
          </a:bodyPr>
          <a:lstStyle/>
          <a:p>
            <a:pPr algn="ctr"/>
            <a:r>
              <a:rPr kumimoji="1" lang="en-US" altLang="zh-TW" sz="2400" dirty="0"/>
              <a:t>EM9D</a:t>
            </a:r>
            <a:r>
              <a:rPr kumimoji="1" lang="zh-TW" altLang="en-US" sz="2400" dirty="0"/>
              <a:t>開發板</a:t>
            </a:r>
            <a:endParaRPr kumimoji="1" lang="en-US" altLang="zh-TW" sz="2400" dirty="0"/>
          </a:p>
          <a:p>
            <a:pPr algn="ctr"/>
            <a:r>
              <a:rPr kumimoji="1" lang="zh-TW" altLang="en-US" sz="2400" dirty="0"/>
              <a:t>多個物件的判斷</a:t>
            </a:r>
            <a:endParaRPr kumimoji="1" lang="en-US" altLang="zh-TW" sz="2400" dirty="0"/>
          </a:p>
        </p:txBody>
      </p:sp>
      <p:sp>
        <p:nvSpPr>
          <p:cNvPr id="12" name="文字方塊 11">
            <a:extLst>
              <a:ext uri="{FF2B5EF4-FFF2-40B4-BE49-F238E27FC236}">
                <a16:creationId xmlns:a16="http://schemas.microsoft.com/office/drawing/2014/main" id="{15080560-DCA8-451F-9D53-9D9F83AC609B}"/>
              </a:ext>
            </a:extLst>
          </p:cNvPr>
          <p:cNvSpPr txBox="1"/>
          <p:nvPr/>
        </p:nvSpPr>
        <p:spPr>
          <a:xfrm>
            <a:off x="3712468" y="4948193"/>
            <a:ext cx="4484716" cy="830997"/>
          </a:xfrm>
          <a:prstGeom prst="rect">
            <a:avLst/>
          </a:prstGeom>
          <a:noFill/>
        </p:spPr>
        <p:txBody>
          <a:bodyPr wrap="square">
            <a:spAutoFit/>
          </a:bodyPr>
          <a:lstStyle/>
          <a:p>
            <a:pPr algn="ctr"/>
            <a:r>
              <a:rPr kumimoji="1" lang="zh-TW" altLang="en-US" sz="2400" dirty="0"/>
              <a:t>整合多個元件與開發板</a:t>
            </a:r>
            <a:endParaRPr kumimoji="1" lang="en-US" altLang="zh-TW" sz="2400" dirty="0"/>
          </a:p>
          <a:p>
            <a:pPr algn="ctr"/>
            <a:r>
              <a:rPr kumimoji="1" lang="zh-TW" altLang="en-US" sz="2400" dirty="0"/>
              <a:t>訊號、驅動上的複雜度</a:t>
            </a:r>
            <a:endParaRPr kumimoji="1" lang="en-US" altLang="zh-TW" sz="2400" dirty="0"/>
          </a:p>
        </p:txBody>
      </p:sp>
      <p:pic>
        <p:nvPicPr>
          <p:cNvPr id="17" name="圖片 16">
            <a:extLst>
              <a:ext uri="{FF2B5EF4-FFF2-40B4-BE49-F238E27FC236}">
                <a16:creationId xmlns:a16="http://schemas.microsoft.com/office/drawing/2014/main" id="{356CEBEE-F152-4ACF-BE5A-820A72276F50}"/>
              </a:ext>
            </a:extLst>
          </p:cNvPr>
          <p:cNvPicPr>
            <a:picLocks noChangeAspect="1"/>
          </p:cNvPicPr>
          <p:nvPr/>
        </p:nvPicPr>
        <p:blipFill>
          <a:blip r:embed="rId2">
            <a:duotone>
              <a:schemeClr val="accent2">
                <a:shade val="45000"/>
                <a:satMod val="135000"/>
              </a:schemeClr>
              <a:prstClr val="white"/>
            </a:duotone>
          </a:blip>
          <a:stretch>
            <a:fillRect/>
          </a:stretch>
        </p:blipFill>
        <p:spPr>
          <a:xfrm>
            <a:off x="5385096" y="2032898"/>
            <a:ext cx="1260764" cy="1260764"/>
          </a:xfrm>
          <a:prstGeom prst="rect">
            <a:avLst/>
          </a:prstGeom>
        </p:spPr>
      </p:pic>
      <p:pic>
        <p:nvPicPr>
          <p:cNvPr id="19" name="圖片 18">
            <a:extLst>
              <a:ext uri="{FF2B5EF4-FFF2-40B4-BE49-F238E27FC236}">
                <a16:creationId xmlns:a16="http://schemas.microsoft.com/office/drawing/2014/main" id="{FB59B411-5648-4771-9665-C726C487CFFB}"/>
              </a:ext>
            </a:extLst>
          </p:cNvPr>
          <p:cNvPicPr>
            <a:picLocks noChangeAspect="1"/>
          </p:cNvPicPr>
          <p:nvPr/>
        </p:nvPicPr>
        <p:blipFill>
          <a:blip r:embed="rId2">
            <a:duotone>
              <a:schemeClr val="accent6">
                <a:shade val="45000"/>
                <a:satMod val="135000"/>
              </a:schemeClr>
              <a:prstClr val="white"/>
            </a:duotone>
          </a:blip>
          <a:stretch>
            <a:fillRect/>
          </a:stretch>
        </p:blipFill>
        <p:spPr>
          <a:xfrm>
            <a:off x="6113513" y="3216071"/>
            <a:ext cx="1260764" cy="1260764"/>
          </a:xfrm>
          <a:prstGeom prst="rect">
            <a:avLst/>
          </a:prstGeom>
        </p:spPr>
      </p:pic>
      <p:pic>
        <p:nvPicPr>
          <p:cNvPr id="21" name="圖片 20">
            <a:extLst>
              <a:ext uri="{FF2B5EF4-FFF2-40B4-BE49-F238E27FC236}">
                <a16:creationId xmlns:a16="http://schemas.microsoft.com/office/drawing/2014/main" id="{8F592831-805C-4FDF-B35A-FB3B66E3140D}"/>
              </a:ext>
            </a:extLst>
          </p:cNvPr>
          <p:cNvPicPr>
            <a:picLocks noChangeAspect="1"/>
          </p:cNvPicPr>
          <p:nvPr/>
        </p:nvPicPr>
        <p:blipFill>
          <a:blip r:embed="rId2">
            <a:duotone>
              <a:schemeClr val="accent4">
                <a:shade val="45000"/>
                <a:satMod val="135000"/>
              </a:schemeClr>
              <a:prstClr val="white"/>
            </a:duotone>
          </a:blip>
          <a:stretch>
            <a:fillRect/>
          </a:stretch>
        </p:blipFill>
        <p:spPr>
          <a:xfrm>
            <a:off x="4614929" y="3216638"/>
            <a:ext cx="1260764" cy="1260764"/>
          </a:xfrm>
          <a:prstGeom prst="rect">
            <a:avLst/>
          </a:prstGeom>
        </p:spPr>
      </p:pic>
      <p:pic>
        <p:nvPicPr>
          <p:cNvPr id="23" name="圖片 22">
            <a:extLst>
              <a:ext uri="{FF2B5EF4-FFF2-40B4-BE49-F238E27FC236}">
                <a16:creationId xmlns:a16="http://schemas.microsoft.com/office/drawing/2014/main" id="{102C1AD6-B5A8-467A-967C-12ED07F1B874}"/>
              </a:ext>
            </a:extLst>
          </p:cNvPr>
          <p:cNvPicPr>
            <a:picLocks noChangeAspect="1"/>
          </p:cNvPicPr>
          <p:nvPr/>
        </p:nvPicPr>
        <p:blipFill>
          <a:blip r:embed="rId3"/>
          <a:stretch>
            <a:fillRect/>
          </a:stretch>
        </p:blipFill>
        <p:spPr>
          <a:xfrm>
            <a:off x="8894926" y="2334744"/>
            <a:ext cx="977785" cy="977785"/>
          </a:xfrm>
          <a:prstGeom prst="rect">
            <a:avLst/>
          </a:prstGeom>
        </p:spPr>
      </p:pic>
      <p:pic>
        <p:nvPicPr>
          <p:cNvPr id="26" name="圖片 25">
            <a:extLst>
              <a:ext uri="{FF2B5EF4-FFF2-40B4-BE49-F238E27FC236}">
                <a16:creationId xmlns:a16="http://schemas.microsoft.com/office/drawing/2014/main" id="{6500FC4E-14C0-400B-A7BA-CF698DBE13C3}"/>
              </a:ext>
            </a:extLst>
          </p:cNvPr>
          <p:cNvPicPr>
            <a:picLocks noChangeAspect="1"/>
          </p:cNvPicPr>
          <p:nvPr/>
        </p:nvPicPr>
        <p:blipFill>
          <a:blip r:embed="rId3"/>
          <a:stretch>
            <a:fillRect/>
          </a:stretch>
        </p:blipFill>
        <p:spPr>
          <a:xfrm>
            <a:off x="8611947" y="3195699"/>
            <a:ext cx="686835" cy="686835"/>
          </a:xfrm>
          <a:prstGeom prst="rect">
            <a:avLst/>
          </a:prstGeom>
        </p:spPr>
      </p:pic>
      <p:pic>
        <p:nvPicPr>
          <p:cNvPr id="28" name="圖片 27">
            <a:extLst>
              <a:ext uri="{FF2B5EF4-FFF2-40B4-BE49-F238E27FC236}">
                <a16:creationId xmlns:a16="http://schemas.microsoft.com/office/drawing/2014/main" id="{B0422274-7ECB-4247-969C-6C3E2548098F}"/>
              </a:ext>
            </a:extLst>
          </p:cNvPr>
          <p:cNvPicPr>
            <a:picLocks noChangeAspect="1"/>
          </p:cNvPicPr>
          <p:nvPr/>
        </p:nvPicPr>
        <p:blipFill>
          <a:blip r:embed="rId4"/>
          <a:stretch>
            <a:fillRect/>
          </a:stretch>
        </p:blipFill>
        <p:spPr>
          <a:xfrm>
            <a:off x="9340364" y="3008433"/>
            <a:ext cx="1468402" cy="1468402"/>
          </a:xfrm>
          <a:prstGeom prst="rect">
            <a:avLst/>
          </a:prstGeom>
        </p:spPr>
      </p:pic>
      <p:pic>
        <p:nvPicPr>
          <p:cNvPr id="30" name="圖片 29">
            <a:extLst>
              <a:ext uri="{FF2B5EF4-FFF2-40B4-BE49-F238E27FC236}">
                <a16:creationId xmlns:a16="http://schemas.microsoft.com/office/drawing/2014/main" id="{F7208BBB-8A0C-40BE-BD2B-10081CB48D3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400000"/>
                    </a14:imgEffect>
                  </a14:imgLayer>
                </a14:imgProps>
              </a:ext>
            </a:extLst>
          </a:blip>
          <a:stretch>
            <a:fillRect/>
          </a:stretch>
        </p:blipFill>
        <p:spPr>
          <a:xfrm>
            <a:off x="1148406" y="2258117"/>
            <a:ext cx="2341766" cy="2341766"/>
          </a:xfrm>
          <a:prstGeom prst="rect">
            <a:avLst/>
          </a:prstGeom>
        </p:spPr>
      </p:pic>
    </p:spTree>
    <p:extLst>
      <p:ext uri="{BB962C8B-B14F-4D97-AF65-F5344CB8AC3E}">
        <p14:creationId xmlns:p14="http://schemas.microsoft.com/office/powerpoint/2010/main" val="152110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難點與創新</a:t>
            </a:r>
          </a:p>
        </p:txBody>
      </p:sp>
      <p:sp>
        <p:nvSpPr>
          <p:cNvPr id="5" name="文字方塊 4">
            <a:extLst>
              <a:ext uri="{FF2B5EF4-FFF2-40B4-BE49-F238E27FC236}">
                <a16:creationId xmlns:a16="http://schemas.microsoft.com/office/drawing/2014/main" id="{4D6727F2-0367-CEA8-4FB1-909637054741}"/>
              </a:ext>
            </a:extLst>
          </p:cNvPr>
          <p:cNvSpPr txBox="1"/>
          <p:nvPr/>
        </p:nvSpPr>
        <p:spPr>
          <a:xfrm>
            <a:off x="695732" y="1535371"/>
            <a:ext cx="10518188" cy="584775"/>
          </a:xfrm>
          <a:prstGeom prst="rect">
            <a:avLst/>
          </a:prstGeom>
          <a:noFill/>
        </p:spPr>
        <p:txBody>
          <a:bodyPr wrap="square" rtlCol="0">
            <a:spAutoFit/>
          </a:bodyPr>
          <a:lstStyle/>
          <a:p>
            <a:r>
              <a:rPr kumimoji="1" lang="zh-TW" altLang="en-US" sz="3200" dirty="0"/>
              <a:t>創新：</a:t>
            </a:r>
            <a:endParaRPr kumimoji="1" lang="en-US" altLang="zh-TW" sz="3200" dirty="0"/>
          </a:p>
        </p:txBody>
      </p:sp>
      <p:sp>
        <p:nvSpPr>
          <p:cNvPr id="7" name="矩形: 圓角 18">
            <a:extLst>
              <a:ext uri="{FF2B5EF4-FFF2-40B4-BE49-F238E27FC236}">
                <a16:creationId xmlns:a16="http://schemas.microsoft.com/office/drawing/2014/main" id="{D3781F4D-E79E-4CEC-BF38-C2EF11D991F9}"/>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A4769ABA-75EA-4FA4-A026-BD11E07F0CCC}"/>
              </a:ext>
            </a:extLst>
          </p:cNvPr>
          <p:cNvSpPr/>
          <p:nvPr/>
        </p:nvSpPr>
        <p:spPr>
          <a:xfrm>
            <a:off x="2666763"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44698D9B-797A-48E4-AEE1-D928B74730C1}"/>
              </a:ext>
            </a:extLst>
          </p:cNvPr>
          <p:cNvSpPr txBox="1"/>
          <p:nvPr/>
        </p:nvSpPr>
        <p:spPr>
          <a:xfrm>
            <a:off x="568036" y="4966722"/>
            <a:ext cx="3384000" cy="830997"/>
          </a:xfrm>
          <a:prstGeom prst="rect">
            <a:avLst/>
          </a:prstGeom>
          <a:noFill/>
        </p:spPr>
        <p:txBody>
          <a:bodyPr wrap="square">
            <a:spAutoFit/>
          </a:bodyPr>
          <a:lstStyle/>
          <a:p>
            <a:pPr algn="ctr"/>
            <a:r>
              <a:rPr kumimoji="1" lang="en-US" altLang="zh-TW" sz="2400" dirty="0"/>
              <a:t>EM9D</a:t>
            </a:r>
            <a:r>
              <a:rPr kumimoji="1" lang="zh-TW" altLang="en-US" sz="2400" dirty="0"/>
              <a:t>透過深度學習</a:t>
            </a:r>
            <a:endParaRPr kumimoji="1" lang="en-US" altLang="zh-TW" sz="2400" dirty="0"/>
          </a:p>
          <a:p>
            <a:pPr algn="ctr"/>
            <a:r>
              <a:rPr kumimoji="1" lang="zh-TW" altLang="en-US" sz="2400" dirty="0"/>
              <a:t>判斷是否有戴口罩</a:t>
            </a:r>
            <a:endParaRPr kumimoji="1" lang="en-US" altLang="zh-TW" sz="2400" dirty="0"/>
          </a:p>
        </p:txBody>
      </p:sp>
      <p:sp>
        <p:nvSpPr>
          <p:cNvPr id="10" name="文字方塊 9">
            <a:extLst>
              <a:ext uri="{FF2B5EF4-FFF2-40B4-BE49-F238E27FC236}">
                <a16:creationId xmlns:a16="http://schemas.microsoft.com/office/drawing/2014/main" id="{2E0D40F8-EFEE-43F5-94B5-40049FFA5ED6}"/>
              </a:ext>
            </a:extLst>
          </p:cNvPr>
          <p:cNvSpPr txBox="1"/>
          <p:nvPr/>
        </p:nvSpPr>
        <p:spPr>
          <a:xfrm>
            <a:off x="7933358" y="4948193"/>
            <a:ext cx="3384000" cy="830997"/>
          </a:xfrm>
          <a:prstGeom prst="rect">
            <a:avLst/>
          </a:prstGeom>
          <a:noFill/>
        </p:spPr>
        <p:txBody>
          <a:bodyPr wrap="square">
            <a:spAutoFit/>
          </a:bodyPr>
          <a:lstStyle/>
          <a:p>
            <a:pPr algn="ctr"/>
            <a:r>
              <a:rPr kumimoji="1" lang="zh-TW" altLang="en-US" sz="2400" dirty="0"/>
              <a:t>移動、遠端遙控能力</a:t>
            </a:r>
            <a:endParaRPr kumimoji="1" lang="en-US" altLang="zh-TW" sz="2400" dirty="0"/>
          </a:p>
          <a:p>
            <a:pPr algn="ctr"/>
            <a:r>
              <a:rPr kumimoji="1" lang="zh-TW" altLang="en-US" sz="2400" dirty="0"/>
              <a:t>與不同的防疫需求結合</a:t>
            </a:r>
            <a:endParaRPr kumimoji="1" lang="en-US" altLang="zh-TW" sz="2400" dirty="0"/>
          </a:p>
        </p:txBody>
      </p:sp>
      <p:sp>
        <p:nvSpPr>
          <p:cNvPr id="12" name="文字方塊 11">
            <a:extLst>
              <a:ext uri="{FF2B5EF4-FFF2-40B4-BE49-F238E27FC236}">
                <a16:creationId xmlns:a16="http://schemas.microsoft.com/office/drawing/2014/main" id="{15080560-DCA8-451F-9D53-9D9F83AC609B}"/>
              </a:ext>
            </a:extLst>
          </p:cNvPr>
          <p:cNvSpPr txBox="1"/>
          <p:nvPr/>
        </p:nvSpPr>
        <p:spPr>
          <a:xfrm>
            <a:off x="3712468" y="4948193"/>
            <a:ext cx="4484716" cy="830997"/>
          </a:xfrm>
          <a:prstGeom prst="rect">
            <a:avLst/>
          </a:prstGeom>
          <a:noFill/>
        </p:spPr>
        <p:txBody>
          <a:bodyPr wrap="square">
            <a:spAutoFit/>
          </a:bodyPr>
          <a:lstStyle/>
          <a:p>
            <a:pPr algn="ctr"/>
            <a:r>
              <a:rPr kumimoji="1" lang="zh-TW" altLang="en-US" sz="2400" dirty="0"/>
              <a:t>強烈的未戴口罩警示功能</a:t>
            </a:r>
            <a:endParaRPr kumimoji="1" lang="en-US" altLang="zh-TW" sz="2400" dirty="0"/>
          </a:p>
          <a:p>
            <a:pPr algn="ctr"/>
            <a:r>
              <a:rPr kumimoji="1" lang="zh-TW" altLang="en-US" sz="2400" dirty="0"/>
              <a:t>擴大議題影響範圍</a:t>
            </a:r>
            <a:endParaRPr kumimoji="1" lang="en-US" altLang="zh-TW" sz="2400" dirty="0"/>
          </a:p>
        </p:txBody>
      </p:sp>
      <p:pic>
        <p:nvPicPr>
          <p:cNvPr id="18" name="圖片 17">
            <a:extLst>
              <a:ext uri="{FF2B5EF4-FFF2-40B4-BE49-F238E27FC236}">
                <a16:creationId xmlns:a16="http://schemas.microsoft.com/office/drawing/2014/main" id="{F07D37F8-EF0C-4583-894C-21F28AB25F90}"/>
              </a:ext>
            </a:extLst>
          </p:cNvPr>
          <p:cNvPicPr>
            <a:picLocks noChangeAspect="1"/>
          </p:cNvPicPr>
          <p:nvPr/>
        </p:nvPicPr>
        <p:blipFill>
          <a:blip r:embed="rId2">
            <a:duotone>
              <a:schemeClr val="accent6">
                <a:shade val="45000"/>
                <a:satMod val="135000"/>
              </a:schemeClr>
              <a:prstClr val="white"/>
            </a:duotone>
          </a:blip>
          <a:stretch>
            <a:fillRect/>
          </a:stretch>
        </p:blipFill>
        <p:spPr>
          <a:xfrm>
            <a:off x="2242284" y="2496504"/>
            <a:ext cx="1398389" cy="1398389"/>
          </a:xfrm>
          <a:prstGeom prst="rect">
            <a:avLst/>
          </a:prstGeom>
        </p:spPr>
      </p:pic>
      <p:pic>
        <p:nvPicPr>
          <p:cNvPr id="22" name="圖片 21">
            <a:extLst>
              <a:ext uri="{FF2B5EF4-FFF2-40B4-BE49-F238E27FC236}">
                <a16:creationId xmlns:a16="http://schemas.microsoft.com/office/drawing/2014/main" id="{F80B6220-963B-4DC4-922A-2B9939C1D153}"/>
              </a:ext>
            </a:extLst>
          </p:cNvPr>
          <p:cNvPicPr>
            <a:picLocks noChangeAspect="1"/>
          </p:cNvPicPr>
          <p:nvPr/>
        </p:nvPicPr>
        <p:blipFill>
          <a:blip r:embed="rId3"/>
          <a:stretch>
            <a:fillRect/>
          </a:stretch>
        </p:blipFill>
        <p:spPr>
          <a:xfrm>
            <a:off x="965434" y="2908742"/>
            <a:ext cx="1887348" cy="1887348"/>
          </a:xfrm>
          <a:prstGeom prst="rect">
            <a:avLst/>
          </a:prstGeom>
        </p:spPr>
      </p:pic>
      <p:pic>
        <p:nvPicPr>
          <p:cNvPr id="29" name="圖片 28">
            <a:extLst>
              <a:ext uri="{FF2B5EF4-FFF2-40B4-BE49-F238E27FC236}">
                <a16:creationId xmlns:a16="http://schemas.microsoft.com/office/drawing/2014/main" id="{A83F70EC-DF40-4C77-A9EB-2A640C1ED38A}"/>
              </a:ext>
            </a:extLst>
          </p:cNvPr>
          <p:cNvPicPr>
            <a:picLocks noChangeAspect="1"/>
          </p:cNvPicPr>
          <p:nvPr/>
        </p:nvPicPr>
        <p:blipFill>
          <a:blip r:embed="rId4"/>
          <a:stretch>
            <a:fillRect/>
          </a:stretch>
        </p:blipFill>
        <p:spPr>
          <a:xfrm>
            <a:off x="9652106" y="3046657"/>
            <a:ext cx="1574460" cy="1574460"/>
          </a:xfrm>
          <a:prstGeom prst="rect">
            <a:avLst/>
          </a:prstGeom>
        </p:spPr>
      </p:pic>
      <p:pic>
        <p:nvPicPr>
          <p:cNvPr id="31" name="圖片 30">
            <a:extLst>
              <a:ext uri="{FF2B5EF4-FFF2-40B4-BE49-F238E27FC236}">
                <a16:creationId xmlns:a16="http://schemas.microsoft.com/office/drawing/2014/main" id="{435B3142-D7B6-43AF-8392-3B95A47CCB0E}"/>
              </a:ext>
            </a:extLst>
          </p:cNvPr>
          <p:cNvPicPr>
            <a:picLocks noChangeAspect="1"/>
          </p:cNvPicPr>
          <p:nvPr/>
        </p:nvPicPr>
        <p:blipFill>
          <a:blip r:embed="rId5"/>
          <a:stretch>
            <a:fillRect/>
          </a:stretch>
        </p:blipFill>
        <p:spPr>
          <a:xfrm>
            <a:off x="8197184" y="3310103"/>
            <a:ext cx="1260764" cy="1260764"/>
          </a:xfrm>
          <a:prstGeom prst="rect">
            <a:avLst/>
          </a:prstGeom>
        </p:spPr>
      </p:pic>
      <p:pic>
        <p:nvPicPr>
          <p:cNvPr id="37" name="圖片 36">
            <a:extLst>
              <a:ext uri="{FF2B5EF4-FFF2-40B4-BE49-F238E27FC236}">
                <a16:creationId xmlns:a16="http://schemas.microsoft.com/office/drawing/2014/main" id="{07600425-865C-4123-902B-91BBF01D4A5F}"/>
              </a:ext>
            </a:extLst>
          </p:cNvPr>
          <p:cNvPicPr>
            <a:picLocks noChangeAspect="1"/>
          </p:cNvPicPr>
          <p:nvPr/>
        </p:nvPicPr>
        <p:blipFill>
          <a:blip r:embed="rId6"/>
          <a:stretch>
            <a:fillRect/>
          </a:stretch>
        </p:blipFill>
        <p:spPr>
          <a:xfrm>
            <a:off x="8727466" y="2114508"/>
            <a:ext cx="1460963" cy="1460963"/>
          </a:xfrm>
          <a:prstGeom prst="rect">
            <a:avLst/>
          </a:prstGeom>
        </p:spPr>
      </p:pic>
      <p:pic>
        <p:nvPicPr>
          <p:cNvPr id="41" name="圖片 40">
            <a:extLst>
              <a:ext uri="{FF2B5EF4-FFF2-40B4-BE49-F238E27FC236}">
                <a16:creationId xmlns:a16="http://schemas.microsoft.com/office/drawing/2014/main" id="{8A447F54-856D-4A5D-A383-F4084F85962D}"/>
              </a:ext>
            </a:extLst>
          </p:cNvPr>
          <p:cNvPicPr>
            <a:picLocks noChangeAspect="1"/>
          </p:cNvPicPr>
          <p:nvPr/>
        </p:nvPicPr>
        <p:blipFill>
          <a:blip r:embed="rId7"/>
          <a:stretch>
            <a:fillRect/>
          </a:stretch>
        </p:blipFill>
        <p:spPr>
          <a:xfrm>
            <a:off x="4512934" y="2330162"/>
            <a:ext cx="1887349" cy="1887349"/>
          </a:xfrm>
          <a:prstGeom prst="rect">
            <a:avLst/>
          </a:prstGeom>
        </p:spPr>
      </p:pic>
      <p:pic>
        <p:nvPicPr>
          <p:cNvPr id="39" name="圖片 38">
            <a:extLst>
              <a:ext uri="{FF2B5EF4-FFF2-40B4-BE49-F238E27FC236}">
                <a16:creationId xmlns:a16="http://schemas.microsoft.com/office/drawing/2014/main" id="{2FD56D12-DCDD-4A73-A6D7-866518176168}"/>
              </a:ext>
            </a:extLst>
          </p:cNvPr>
          <p:cNvPicPr>
            <a:picLocks noChangeAspect="1"/>
          </p:cNvPicPr>
          <p:nvPr/>
        </p:nvPicPr>
        <p:blipFill>
          <a:blip r:embed="rId8"/>
          <a:stretch>
            <a:fillRect/>
          </a:stretch>
        </p:blipFill>
        <p:spPr>
          <a:xfrm>
            <a:off x="5490356" y="2948227"/>
            <a:ext cx="1808378" cy="1808378"/>
          </a:xfrm>
          <a:prstGeom prst="rect">
            <a:avLst/>
          </a:prstGeom>
        </p:spPr>
      </p:pic>
    </p:spTree>
    <p:extLst>
      <p:ext uri="{BB962C8B-B14F-4D97-AF65-F5344CB8AC3E}">
        <p14:creationId xmlns:p14="http://schemas.microsoft.com/office/powerpoint/2010/main" val="177666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9606465-24D1-59BD-1E6C-ABEDB427F95F}"/>
              </a:ext>
            </a:extLst>
          </p:cNvPr>
          <p:cNvSpPr>
            <a:spLocks noGrp="1"/>
          </p:cNvSpPr>
          <p:nvPr>
            <p:ph type="title"/>
          </p:nvPr>
        </p:nvSpPr>
        <p:spPr/>
        <p:txBody>
          <a:bodyPr/>
          <a:lstStyle/>
          <a:p>
            <a:r>
              <a:rPr kumimoji="1" lang="zh-TW" altLang="en-US" dirty="0"/>
              <a:t>難點與創新</a:t>
            </a:r>
            <a:r>
              <a:rPr kumimoji="1" lang="en-US" altLang="zh-TW" dirty="0"/>
              <a:t>(</a:t>
            </a:r>
            <a:r>
              <a:rPr kumimoji="1" lang="zh-TW" altLang="en-US" dirty="0"/>
              <a:t>文字</a:t>
            </a:r>
            <a:r>
              <a:rPr kumimoji="1" lang="en-US" altLang="zh-TW" dirty="0"/>
              <a:t>)</a:t>
            </a:r>
            <a:endParaRPr kumimoji="1" lang="zh-TW" altLang="en-US" dirty="0"/>
          </a:p>
        </p:txBody>
      </p:sp>
      <p:sp>
        <p:nvSpPr>
          <p:cNvPr id="5" name="文字方塊 4">
            <a:extLst>
              <a:ext uri="{FF2B5EF4-FFF2-40B4-BE49-F238E27FC236}">
                <a16:creationId xmlns:a16="http://schemas.microsoft.com/office/drawing/2014/main" id="{4D6727F2-0367-CEA8-4FB1-909637054741}"/>
              </a:ext>
            </a:extLst>
          </p:cNvPr>
          <p:cNvSpPr txBox="1"/>
          <p:nvPr/>
        </p:nvSpPr>
        <p:spPr>
          <a:xfrm>
            <a:off x="893377" y="1646587"/>
            <a:ext cx="10518188" cy="3847207"/>
          </a:xfrm>
          <a:prstGeom prst="rect">
            <a:avLst/>
          </a:prstGeom>
          <a:noFill/>
        </p:spPr>
        <p:txBody>
          <a:bodyPr wrap="square" rtlCol="0">
            <a:spAutoFit/>
          </a:bodyPr>
          <a:lstStyle/>
          <a:p>
            <a:r>
              <a:rPr kumimoji="1" lang="zh-TW" altLang="en-US" sz="2800" dirty="0"/>
              <a:t>難點：</a:t>
            </a:r>
            <a:endParaRPr kumimoji="1" lang="en-US" altLang="zh-TW" sz="2800" dirty="0"/>
          </a:p>
          <a:p>
            <a:pPr marL="342900" indent="-342900">
              <a:buFont typeface="Arial" panose="020B0604020202020204" pitchFamily="34" charset="0"/>
              <a:buChar char="•"/>
            </a:pPr>
            <a:r>
              <a:rPr kumimoji="1" lang="zh-TW" altLang="en-US" sz="2400" dirty="0"/>
              <a:t>口罩發射器運用剛氣壓鋼瓶的氣流開關控制</a:t>
            </a:r>
            <a:endParaRPr kumimoji="1" lang="en-US" altLang="zh-TW" sz="2400" dirty="0"/>
          </a:p>
          <a:p>
            <a:pPr marL="342900" indent="-342900">
              <a:buFont typeface="Arial" panose="020B0604020202020204" pitchFamily="34" charset="0"/>
              <a:buChar char="•"/>
            </a:pPr>
            <a:r>
              <a:rPr kumimoji="1" lang="en-US" altLang="zh-TW" sz="2400" dirty="0"/>
              <a:t>EM9D</a:t>
            </a:r>
            <a:r>
              <a:rPr kumimoji="1" lang="zh-TW" altLang="en-US" sz="2400" dirty="0"/>
              <a:t>開發板在傳入圖片時，在多個物件的判斷</a:t>
            </a:r>
            <a:endParaRPr kumimoji="1" lang="en-US" altLang="zh-TW" sz="2400" dirty="0"/>
          </a:p>
          <a:p>
            <a:pPr marL="342900" indent="-342900">
              <a:buFont typeface="Arial" panose="020B0604020202020204" pitchFamily="34" charset="0"/>
              <a:buChar char="•"/>
            </a:pPr>
            <a:r>
              <a:rPr kumimoji="1" lang="zh-TW" altLang="en-US" sz="2400" dirty="0"/>
              <a:t>專案整合多個元件與開發板，在訊號整合、電源驅動上有不少的複雜度</a:t>
            </a:r>
            <a:endParaRPr kumimoji="1" lang="en-US" altLang="zh-TW" sz="2400" dirty="0"/>
          </a:p>
          <a:p>
            <a:pPr marL="342900" indent="-342900">
              <a:buFont typeface="Arial" panose="020B0604020202020204" pitchFamily="34" charset="0"/>
              <a:buChar char="•"/>
            </a:pPr>
            <a:endParaRPr kumimoji="1" lang="en-US" altLang="zh-TW" sz="2000" dirty="0"/>
          </a:p>
          <a:p>
            <a:r>
              <a:rPr kumimoji="1" lang="zh-TW" altLang="en-US" sz="2800" dirty="0"/>
              <a:t>創新：</a:t>
            </a:r>
            <a:endParaRPr kumimoji="1" lang="en-US" altLang="zh-TW" sz="2800" dirty="0"/>
          </a:p>
          <a:p>
            <a:pPr marL="342900" indent="-342900">
              <a:buFont typeface="Arial" panose="020B0604020202020204" pitchFamily="34" charset="0"/>
              <a:buChar char="•"/>
            </a:pPr>
            <a:r>
              <a:rPr kumimoji="1" lang="zh-TW" altLang="en-US" sz="2400" dirty="0"/>
              <a:t>在</a:t>
            </a:r>
            <a:r>
              <a:rPr kumimoji="1" lang="en-US" altLang="zh-TW" sz="2400" dirty="0"/>
              <a:t>EM9D</a:t>
            </a:r>
            <a:r>
              <a:rPr kumimoji="1" lang="zh-TW" altLang="en-US" sz="2400" dirty="0"/>
              <a:t>開發板平台，透過深度學習判斷是否確實有戴口罩。</a:t>
            </a:r>
            <a:endParaRPr kumimoji="1" lang="en-US" altLang="zh-TW" sz="2400" dirty="0"/>
          </a:p>
          <a:p>
            <a:pPr marL="342900" indent="-342900">
              <a:buFont typeface="Arial" panose="020B0604020202020204" pitchFamily="34" charset="0"/>
              <a:buChar char="•"/>
            </a:pPr>
            <a:r>
              <a:rPr kumimoji="1" lang="zh-TW" altLang="en-US" sz="2400" dirty="0"/>
              <a:t>透過直接對沒戴口罩的人發射口罩，來達成強烈的警示功能，並透過此裝置的話題性讓相關影片在社群中發酵，擴大議題影響範圍。</a:t>
            </a:r>
            <a:endParaRPr kumimoji="1" lang="en-US" altLang="zh-TW" sz="2400" dirty="0"/>
          </a:p>
          <a:p>
            <a:pPr marL="342900" indent="-342900">
              <a:buFont typeface="Arial" panose="020B0604020202020204" pitchFamily="34" charset="0"/>
              <a:buChar char="•"/>
            </a:pPr>
            <a:r>
              <a:rPr kumimoji="1" lang="zh-TW" altLang="en-US" sz="2400" dirty="0"/>
              <a:t>移動與遠端遙控能力讓作品成為一個平台，能與不同的防疫需求結合</a:t>
            </a:r>
            <a:endParaRPr kumimoji="1" lang="en-US" altLang="zh-TW" sz="2400" dirty="0"/>
          </a:p>
        </p:txBody>
      </p:sp>
      <p:sp>
        <p:nvSpPr>
          <p:cNvPr id="7" name="矩形: 圓角 18">
            <a:extLst>
              <a:ext uri="{FF2B5EF4-FFF2-40B4-BE49-F238E27FC236}">
                <a16:creationId xmlns:a16="http://schemas.microsoft.com/office/drawing/2014/main" id="{D3781F4D-E79E-4CEC-BF38-C2EF11D991F9}"/>
              </a:ext>
            </a:extLst>
          </p:cNvPr>
          <p:cNvSpPr/>
          <p:nvPr/>
        </p:nvSpPr>
        <p:spPr>
          <a:xfrm>
            <a:off x="765201" y="1037973"/>
            <a:ext cx="3384000" cy="133399"/>
          </a:xfrm>
          <a:prstGeom prst="roundRect">
            <a:avLst>
              <a:gd name="adj" fmla="val 50000"/>
            </a:avLst>
          </a:prstGeom>
          <a:solidFill>
            <a:srgbClr val="942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圓角 18">
            <a:extLst>
              <a:ext uri="{FF2B5EF4-FFF2-40B4-BE49-F238E27FC236}">
                <a16:creationId xmlns:a16="http://schemas.microsoft.com/office/drawing/2014/main" id="{A4769ABA-75EA-4FA4-A026-BD11E07F0CCC}"/>
              </a:ext>
            </a:extLst>
          </p:cNvPr>
          <p:cNvSpPr/>
          <p:nvPr/>
        </p:nvSpPr>
        <p:spPr>
          <a:xfrm>
            <a:off x="3745755" y="756594"/>
            <a:ext cx="2197380" cy="133399"/>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186987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CONSTMT" val="1"/>
</p:tagLst>
</file>

<file path=ppt/tags/tag71.xml><?xml version="1.0" encoding="utf-8"?>
<p:tagLst xmlns:a="http://schemas.openxmlformats.org/drawingml/2006/main" xmlns:r="http://schemas.openxmlformats.org/officeDocument/2006/relationships" xmlns:p="http://schemas.openxmlformats.org/presentationml/2006/main">
  <p:tag name="SYNOPSYS:CONSTMT" val="1"/>
</p:tagLst>
</file>

<file path=ppt/tags/tag72.xml><?xml version="1.0" encoding="utf-8"?>
<p:tagLst xmlns:a="http://schemas.openxmlformats.org/drawingml/2006/main" xmlns:r="http://schemas.openxmlformats.org/officeDocument/2006/relationships" xmlns:p="http://schemas.openxmlformats.org/presentationml/2006/main">
  <p:tag name="SYNOPSYS:CONSTMT" val="1"/>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77.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22">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Presentation1" id="{C786AF0A-BB5A-4EEF-AB06-9C91FE5547CA}" vid="{A62AE42F-8995-429C-9E01-B8300DD9708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2.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25E540-4F59-484A-9C26-1886F3CE10F1}">
  <ds:schemaRefs>
    <ds:schemaRef ds:uri="http://purl.org/dc/elements/1.1/"/>
    <ds:schemaRef ds:uri="http://schemas.openxmlformats.org/package/2006/metadata/core-properties"/>
    <ds:schemaRef ds:uri="http://schemas.microsoft.com/office/2006/documentManagement/types"/>
    <ds:schemaRef ds:uri="49a709bb-1a2c-441e-b04a-3a30362613c0"/>
    <ds:schemaRef ds:uri="http://schemas.microsoft.com/office/2006/metadata/properties"/>
    <ds:schemaRef ds:uri="http://purl.org/dc/terms/"/>
    <ds:schemaRef ds:uri="http://www.w3.org/XML/1998/namespace"/>
    <ds:schemaRef ds:uri="http://schemas.microsoft.com/office/infopath/2007/PartnerControls"/>
    <ds:schemaRef ds:uri="http://purl.org/dc/dcmitype/"/>
  </ds:schemaRefs>
</ds:datastoreItem>
</file>

<file path=docMetadata/LabelInfo.xml><?xml version="1.0" encoding="utf-8"?>
<clbl:labelList xmlns:clbl="http://schemas.microsoft.com/office/2020/mipLabelMetadata">
  <clbl:label id="{c33c9f88-1eb7-4099-9700-16013fd9e8aa}" enabled="0" method="" siteId="{c33c9f88-1eb7-4099-9700-16013fd9e8aa}" removed="1"/>
</clbl:labelList>
</file>

<file path=docProps/app.xml><?xml version="1.0" encoding="utf-8"?>
<Properties xmlns="http://schemas.openxmlformats.org/officeDocument/2006/extended-properties" xmlns:vt="http://schemas.openxmlformats.org/officeDocument/2006/docPropsVTypes">
  <Template>blank</Template>
  <TotalTime>2077</TotalTime>
  <Words>637</Words>
  <Application>Microsoft Office PowerPoint</Application>
  <PresentationFormat>寬螢幕</PresentationFormat>
  <Paragraphs>130</Paragraphs>
  <Slides>20</Slides>
  <Notes>0</Notes>
  <HiddenSlides>0</HiddenSlides>
  <MMClips>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20</vt:i4>
      </vt:variant>
    </vt:vector>
  </HeadingPairs>
  <TitlesOfParts>
    <vt:vector size="26" baseType="lpstr">
      <vt:lpstr>Heiti SC Medium</vt:lpstr>
      <vt:lpstr>微軟正黑體</vt:lpstr>
      <vt:lpstr>微軟正黑體 Light</vt:lpstr>
      <vt:lpstr>Arial</vt:lpstr>
      <vt:lpstr>Calibri</vt:lpstr>
      <vt:lpstr>Synopsys_2022</vt:lpstr>
      <vt:lpstr>PowerPoint 簡報</vt:lpstr>
      <vt:lpstr>Agenda</vt:lpstr>
      <vt:lpstr>Agenda</vt:lpstr>
      <vt:lpstr>作品概述-關於動機</vt:lpstr>
      <vt:lpstr>作品概述</vt:lpstr>
      <vt:lpstr>Agenda</vt:lpstr>
      <vt:lpstr>難點與創新</vt:lpstr>
      <vt:lpstr>難點與創新</vt:lpstr>
      <vt:lpstr>難點與創新(文字)</vt:lpstr>
      <vt:lpstr>Agenda</vt:lpstr>
      <vt:lpstr>設計與實現-概述</vt:lpstr>
      <vt:lpstr>設計與實現-專案架構圖</vt:lpstr>
      <vt:lpstr>設計與實現</vt:lpstr>
      <vt:lpstr>Agenda</vt:lpstr>
      <vt:lpstr>作品進度</vt:lpstr>
      <vt:lpstr>Agenda</vt:lpstr>
      <vt:lpstr>測試結果（影片）</vt:lpstr>
      <vt:lpstr>Agenda</vt:lpstr>
      <vt:lpstr>總結展望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Ying Lun Huang</dc:creator>
  <cp:lastModifiedBy>沈俊宇</cp:lastModifiedBy>
  <cp:revision>35</cp:revision>
  <dcterms:created xsi:type="dcterms:W3CDTF">2022-02-21T05:20:41Z</dcterms:created>
  <dcterms:modified xsi:type="dcterms:W3CDTF">2022-07-03T08:25:10Z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